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p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280" r:id="rId3"/>
    <p:sldId id="296" r:id="rId4"/>
    <p:sldId id="301" r:id="rId5"/>
    <p:sldId id="258" r:id="rId6"/>
    <p:sldId id="268" r:id="rId7"/>
    <p:sldId id="259" r:id="rId8"/>
    <p:sldId id="285" r:id="rId9"/>
    <p:sldId id="283" r:id="rId10"/>
    <p:sldId id="282" r:id="rId11"/>
    <p:sldId id="284" r:id="rId12"/>
    <p:sldId id="306" r:id="rId13"/>
    <p:sldId id="261"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75" d="100"/>
          <a:sy n="75" d="100"/>
        </p:scale>
        <p:origin x="29" y="1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353CA-F9FB-4B87-A1DC-B66AA28E88A7}" type="datetimeFigureOut">
              <a:rPr lang="fr-FR" smtClean="0"/>
              <a:t>06/12/2021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E2709-7F21-4AD5-B8A8-00B9E189E182}" type="slidenum">
              <a:rPr lang="fr-FR" smtClean="0"/>
              <a:t>‹N°›</a:t>
            </a:fld>
            <a:endParaRPr lang="fr-FR" dirty="0"/>
          </a:p>
        </p:txBody>
      </p:sp>
    </p:spTree>
    <p:extLst>
      <p:ext uri="{BB962C8B-B14F-4D97-AF65-F5344CB8AC3E}">
        <p14:creationId xmlns:p14="http://schemas.microsoft.com/office/powerpoint/2010/main" val="117514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Justification</a:t>
            </a:r>
            <a:endParaRPr lang="fr-FR" dirty="0"/>
          </a:p>
        </p:txBody>
      </p:sp>
      <p:sp>
        <p:nvSpPr>
          <p:cNvPr id="4" name="Espace réservé du numéro de diapositive 3"/>
          <p:cNvSpPr>
            <a:spLocks noGrp="1"/>
          </p:cNvSpPr>
          <p:nvPr>
            <p:ph type="sldNum" sz="quarter" idx="10"/>
          </p:nvPr>
        </p:nvSpPr>
        <p:spPr/>
        <p:txBody>
          <a:bodyPr/>
          <a:lstStyle/>
          <a:p>
            <a:fld id="{2DE58238-5DD3-4C4E-AC4C-60C674418903}" type="slidenum">
              <a:rPr lang="en-GB" smtClean="0"/>
              <a:t>2</a:t>
            </a:fld>
            <a:endParaRPr lang="en-GB" dirty="0"/>
          </a:p>
        </p:txBody>
      </p:sp>
    </p:spTree>
    <p:extLst>
      <p:ext uri="{BB962C8B-B14F-4D97-AF65-F5344CB8AC3E}">
        <p14:creationId xmlns:p14="http://schemas.microsoft.com/office/powerpoint/2010/main" val="189018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Justification</a:t>
            </a:r>
            <a:endParaRPr lang="fr-FR" dirty="0"/>
          </a:p>
        </p:txBody>
      </p:sp>
      <p:sp>
        <p:nvSpPr>
          <p:cNvPr id="4" name="Espace réservé du numéro de diapositive 3"/>
          <p:cNvSpPr>
            <a:spLocks noGrp="1"/>
          </p:cNvSpPr>
          <p:nvPr>
            <p:ph type="sldNum" sz="quarter" idx="10"/>
          </p:nvPr>
        </p:nvSpPr>
        <p:spPr/>
        <p:txBody>
          <a:bodyPr/>
          <a:lstStyle/>
          <a:p>
            <a:fld id="{2DE58238-5DD3-4C4E-AC4C-60C674418903}" type="slidenum">
              <a:rPr lang="en-GB" smtClean="0"/>
              <a:t>3</a:t>
            </a:fld>
            <a:endParaRPr lang="en-GB" dirty="0"/>
          </a:p>
        </p:txBody>
      </p:sp>
    </p:spTree>
    <p:extLst>
      <p:ext uri="{BB962C8B-B14F-4D97-AF65-F5344CB8AC3E}">
        <p14:creationId xmlns:p14="http://schemas.microsoft.com/office/powerpoint/2010/main" val="104858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E58238-5DD3-4C4E-AC4C-60C674418903}" type="slidenum">
              <a:rPr lang="en-GB" smtClean="0"/>
              <a:t>5</a:t>
            </a:fld>
            <a:endParaRPr lang="en-GB" dirty="0"/>
          </a:p>
        </p:txBody>
      </p:sp>
    </p:spTree>
    <p:extLst>
      <p:ext uri="{BB962C8B-B14F-4D97-AF65-F5344CB8AC3E}">
        <p14:creationId xmlns:p14="http://schemas.microsoft.com/office/powerpoint/2010/main" val="142635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56183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16724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6478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39693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298005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98421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17897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17976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231720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260537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D369C57-F1C4-4CB7-942A-B46C57C230FF}" type="datetimeFigureOut">
              <a:rPr lang="fr-FR" smtClean="0"/>
              <a:t>06/12/2021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991D75-76BA-4322-A25D-95155135E737}" type="slidenum">
              <a:rPr lang="fr-FR" smtClean="0"/>
              <a:t>‹N°›</a:t>
            </a:fld>
            <a:endParaRPr lang="fr-FR" dirty="0"/>
          </a:p>
        </p:txBody>
      </p:sp>
    </p:spTree>
    <p:extLst>
      <p:ext uri="{BB962C8B-B14F-4D97-AF65-F5344CB8AC3E}">
        <p14:creationId xmlns:p14="http://schemas.microsoft.com/office/powerpoint/2010/main" val="31608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69C57-F1C4-4CB7-942A-B46C57C230FF}" type="datetimeFigureOut">
              <a:rPr lang="fr-FR" smtClean="0"/>
              <a:t>06/12/2021</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1D75-76BA-4322-A25D-95155135E737}" type="slidenum">
              <a:rPr lang="fr-FR" smtClean="0"/>
              <a:t>‹N°›</a:t>
            </a:fld>
            <a:endParaRPr lang="fr-FR" dirty="0"/>
          </a:p>
        </p:txBody>
      </p:sp>
    </p:spTree>
    <p:extLst>
      <p:ext uri="{BB962C8B-B14F-4D97-AF65-F5344CB8AC3E}">
        <p14:creationId xmlns:p14="http://schemas.microsoft.com/office/powerpoint/2010/main" val="221029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588235" y="1409482"/>
            <a:ext cx="11015529" cy="1439813"/>
          </a:xfrm>
        </p:spPr>
        <p:txBody>
          <a:bodyPr>
            <a:noAutofit/>
          </a:bodyPr>
          <a:lstStyle/>
          <a:p>
            <a:r>
              <a:rPr lang="en-US" sz="3600" b="1" dirty="0">
                <a:solidFill>
                  <a:srgbClr val="0070C0"/>
                </a:solidFill>
              </a:rPr>
              <a:t>Comparison of thermal infrared measurements of CO</a:t>
            </a:r>
            <a:r>
              <a:rPr lang="en-US" sz="3600" b="1" baseline="-25000" dirty="0">
                <a:solidFill>
                  <a:srgbClr val="0070C0"/>
                </a:solidFill>
              </a:rPr>
              <a:t>2</a:t>
            </a:r>
            <a:r>
              <a:rPr lang="en-US" sz="3600" b="1" dirty="0">
                <a:solidFill>
                  <a:srgbClr val="0070C0"/>
                </a:solidFill>
              </a:rPr>
              <a:t> from GOSAT/GOSAT2 and IASI over the Arctic Ocean</a:t>
            </a:r>
            <a:endParaRPr lang="en-GB" sz="3600" b="1" dirty="0">
              <a:solidFill>
                <a:schemeClr val="tx1">
                  <a:lumMod val="65000"/>
                  <a:lumOff val="35000"/>
                </a:schemeClr>
              </a:solidFill>
            </a:endParaRPr>
          </a:p>
        </p:txBody>
      </p:sp>
      <p:sp>
        <p:nvSpPr>
          <p:cNvPr id="3" name="Sous-titre 2"/>
          <p:cNvSpPr>
            <a:spLocks noGrp="1"/>
          </p:cNvSpPr>
          <p:nvPr>
            <p:ph type="subTitle" idx="1"/>
          </p:nvPr>
        </p:nvSpPr>
        <p:spPr>
          <a:xfrm>
            <a:off x="1233443" y="3756265"/>
            <a:ext cx="9144000" cy="2037783"/>
          </a:xfrm>
        </p:spPr>
        <p:txBody>
          <a:bodyPr>
            <a:normAutofit/>
          </a:bodyPr>
          <a:lstStyle/>
          <a:p>
            <a:r>
              <a:rPr lang="en-US" dirty="0">
                <a:solidFill>
                  <a:srgbClr val="0070C0"/>
                </a:solidFill>
              </a:rPr>
              <a:t>Sébastien Payan</a:t>
            </a:r>
            <a:r>
              <a:rPr lang="en-US" baseline="30000" dirty="0">
                <a:solidFill>
                  <a:srgbClr val="0070C0"/>
                </a:solidFill>
              </a:rPr>
              <a:t>(1</a:t>
            </a:r>
            <a:r>
              <a:rPr lang="en-US" baseline="30000" dirty="0" smtClean="0">
                <a:solidFill>
                  <a:srgbClr val="0070C0"/>
                </a:solidFill>
              </a:rPr>
              <a:t>)</a:t>
            </a:r>
            <a:r>
              <a:rPr lang="en-US" dirty="0">
                <a:solidFill>
                  <a:srgbClr val="0070C0"/>
                </a:solidFill>
              </a:rPr>
              <a:t>, </a:t>
            </a:r>
            <a:r>
              <a:rPr lang="en-US" dirty="0" err="1" smtClean="0">
                <a:solidFill>
                  <a:srgbClr val="0070C0"/>
                </a:solidFill>
              </a:rPr>
              <a:t>Jérôme</a:t>
            </a:r>
            <a:r>
              <a:rPr lang="en-US" dirty="0" smtClean="0">
                <a:solidFill>
                  <a:srgbClr val="0070C0"/>
                </a:solidFill>
              </a:rPr>
              <a:t> </a:t>
            </a:r>
            <a:r>
              <a:rPr lang="en-US" dirty="0">
                <a:solidFill>
                  <a:srgbClr val="0070C0"/>
                </a:solidFill>
              </a:rPr>
              <a:t>Bureau</a:t>
            </a:r>
            <a:r>
              <a:rPr lang="en-US" baseline="30000" dirty="0">
                <a:solidFill>
                  <a:srgbClr val="0070C0"/>
                </a:solidFill>
              </a:rPr>
              <a:t>(1</a:t>
            </a:r>
            <a:r>
              <a:rPr lang="en-US" baseline="30000" dirty="0" smtClean="0">
                <a:solidFill>
                  <a:srgbClr val="0070C0"/>
                </a:solidFill>
              </a:rPr>
              <a:t>)</a:t>
            </a:r>
            <a:r>
              <a:rPr lang="en-US" dirty="0" smtClean="0">
                <a:solidFill>
                  <a:srgbClr val="0070C0"/>
                </a:solidFill>
              </a:rPr>
              <a:t>, </a:t>
            </a:r>
            <a:r>
              <a:rPr lang="en-US" dirty="0">
                <a:solidFill>
                  <a:srgbClr val="0070C0"/>
                </a:solidFill>
              </a:rPr>
              <a:t>and Claude Camy-Peyret</a:t>
            </a:r>
            <a:r>
              <a:rPr lang="en-US" baseline="30000" dirty="0">
                <a:solidFill>
                  <a:srgbClr val="0070C0"/>
                </a:solidFill>
              </a:rPr>
              <a:t>(2)</a:t>
            </a:r>
          </a:p>
          <a:p>
            <a:r>
              <a:rPr lang="en-US" sz="2000" dirty="0">
                <a:solidFill>
                  <a:srgbClr val="0070C0"/>
                </a:solidFill>
              </a:rPr>
              <a:t> </a:t>
            </a:r>
          </a:p>
          <a:p>
            <a:pPr>
              <a:defRPr/>
            </a:pPr>
            <a:r>
              <a:rPr lang="fr-FR" sz="1800" dirty="0" smtClean="0">
                <a:solidFill>
                  <a:srgbClr val="0070C0"/>
                </a:solidFill>
              </a:rPr>
              <a:t> </a:t>
            </a:r>
            <a:r>
              <a:rPr lang="fr-FR" sz="1800" baseline="30000" dirty="0">
                <a:solidFill>
                  <a:srgbClr val="0070C0"/>
                </a:solidFill>
              </a:rPr>
              <a:t>(1) </a:t>
            </a:r>
            <a:r>
              <a:rPr lang="fr-FR" sz="1800" dirty="0">
                <a:solidFill>
                  <a:srgbClr val="0070C0"/>
                </a:solidFill>
              </a:rPr>
              <a:t>LATMOS/IPSL/CNRS/Sorbonne Université, </a:t>
            </a:r>
            <a:r>
              <a:rPr lang="en-GB" sz="1800" dirty="0">
                <a:solidFill>
                  <a:srgbClr val="0070C0"/>
                </a:solidFill>
              </a:rPr>
              <a:t>Paris, France</a:t>
            </a:r>
          </a:p>
          <a:p>
            <a:pPr>
              <a:defRPr/>
            </a:pPr>
            <a:r>
              <a:rPr lang="en-GB" sz="1800" baseline="30000" dirty="0">
                <a:solidFill>
                  <a:srgbClr val="0070C0"/>
                </a:solidFill>
              </a:rPr>
              <a:t>               (2) </a:t>
            </a:r>
            <a:r>
              <a:rPr lang="en-GB" sz="1800" dirty="0">
                <a:solidFill>
                  <a:srgbClr val="0070C0"/>
                </a:solidFill>
              </a:rPr>
              <a:t>IPSL (Sorbonne Université/UVSQ)</a:t>
            </a:r>
            <a:r>
              <a:rPr lang="fr-FR" sz="1800" dirty="0"/>
              <a:t> </a:t>
            </a:r>
            <a:r>
              <a:rPr lang="fr-FR" sz="1800" dirty="0">
                <a:solidFill>
                  <a:srgbClr val="0070C0"/>
                </a:solidFill>
              </a:rPr>
              <a:t>Paris, France</a:t>
            </a:r>
            <a:r>
              <a:rPr lang="en-GB" sz="2000" dirty="0">
                <a:solidFill>
                  <a:srgbClr val="0070C0"/>
                </a:solidFill>
              </a:rPr>
              <a:t> </a:t>
            </a:r>
            <a:endParaRPr lang="en-GB" dirty="0">
              <a:solidFill>
                <a:srgbClr val="0070C0"/>
              </a:solidFill>
            </a:endParaRPr>
          </a:p>
          <a:p>
            <a:pPr>
              <a:defRPr/>
            </a:pPr>
            <a:endParaRPr lang="en-GB" sz="2800" dirty="0">
              <a:solidFill>
                <a:srgbClr val="0070C0"/>
              </a:solidFill>
            </a:endParaRPr>
          </a:p>
          <a:p>
            <a:pPr>
              <a:defRPr/>
            </a:pPr>
            <a:endParaRPr lang="en-GB" sz="2800" dirty="0">
              <a:solidFill>
                <a:srgbClr val="0070C0"/>
              </a:solidFill>
            </a:endParaRPr>
          </a:p>
          <a:p>
            <a:pPr marL="457200" indent="-457200">
              <a:buFont typeface="Arial" charset="0"/>
              <a:buAutoNum type="arabicParenBoth"/>
              <a:defRPr/>
            </a:pPr>
            <a:endParaRPr lang="en-GB" sz="2000" baseline="30000" dirty="0"/>
          </a:p>
        </p:txBody>
      </p:sp>
      <p:sp>
        <p:nvSpPr>
          <p:cNvPr id="2052" name="ZoneTexte 1"/>
          <p:cNvSpPr txBox="1">
            <a:spLocks noChangeArrowheads="1"/>
          </p:cNvSpPr>
          <p:nvPr/>
        </p:nvSpPr>
        <p:spPr bwMode="auto">
          <a:xfrm>
            <a:off x="159671" y="6508158"/>
            <a:ext cx="4648580" cy="338554"/>
          </a:xfrm>
          <a:prstGeom prst="rect">
            <a:avLst/>
          </a:prstGeom>
          <a:noFill/>
          <a:ln w="9525">
            <a:noFill/>
            <a:miter lim="800000"/>
            <a:headEnd/>
            <a:tailEnd/>
          </a:ln>
        </p:spPr>
        <p:txBody>
          <a:bodyPr wrap="none">
            <a:spAutoFit/>
          </a:bodyPr>
          <a:lstStyle/>
          <a:p>
            <a:r>
              <a:rPr lang="en-GB" sz="1600" dirty="0" smtClean="0"/>
              <a:t>IASI Conference, December 6-10, 2021, Evian - France</a:t>
            </a:r>
            <a:endParaRPr lang="en-GB" sz="1600" dirty="0"/>
          </a:p>
        </p:txBody>
      </p:sp>
      <p:pic>
        <p:nvPicPr>
          <p:cNvPr id="4" name="Picture 2" descr="http://www.latmos.ipsl.fr/templates/latmos/images/LATMOS_176x6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5800" y="227112"/>
            <a:ext cx="1874422" cy="681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p:nvPicPr>
        <p:blipFill>
          <a:blip r:embed="rId3"/>
          <a:srcRect/>
          <a:stretch>
            <a:fillRect/>
          </a:stretch>
        </p:blipFill>
        <p:spPr bwMode="auto">
          <a:xfrm>
            <a:off x="6600056" y="299914"/>
            <a:ext cx="15128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682" y="293018"/>
            <a:ext cx="1616232" cy="649018"/>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3024" y="223932"/>
            <a:ext cx="986028" cy="864000"/>
          </a:xfrm>
          <a:prstGeom prst="rect">
            <a:avLst/>
          </a:prstGeom>
        </p:spPr>
      </p:pic>
    </p:spTree>
    <p:extLst>
      <p:ext uri="{BB962C8B-B14F-4D97-AF65-F5344CB8AC3E}">
        <p14:creationId xmlns:p14="http://schemas.microsoft.com/office/powerpoint/2010/main" val="161064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65" y="614866"/>
            <a:ext cx="6510455" cy="4882841"/>
          </a:xfrm>
          <a:prstGeom prst="rect">
            <a:avLst/>
          </a:prstGeom>
        </p:spPr>
      </p:pic>
      <p:sp>
        <p:nvSpPr>
          <p:cNvPr id="3" name="Espace réservé du contenu 2"/>
          <p:cNvSpPr>
            <a:spLocks noGrp="1"/>
          </p:cNvSpPr>
          <p:nvPr>
            <p:ph idx="1"/>
          </p:nvPr>
        </p:nvSpPr>
        <p:spPr>
          <a:xfrm>
            <a:off x="468434" y="5627913"/>
            <a:ext cx="6953092" cy="1028068"/>
          </a:xfrm>
        </p:spPr>
        <p:txBody>
          <a:bodyPr/>
          <a:lstStyle/>
          <a:p>
            <a:pPr algn="just"/>
            <a:r>
              <a:rPr lang="en-GB" sz="2000" dirty="0" smtClean="0"/>
              <a:t>Significant change in retrieved </a:t>
            </a:r>
            <a:r>
              <a:rPr lang="en-GB" sz="2000" dirty="0" err="1" smtClean="0"/>
              <a:t>T</a:t>
            </a:r>
            <a:r>
              <a:rPr lang="en-GB" sz="2000" baseline="-25000" dirty="0" err="1" smtClean="0"/>
              <a:t>surf</a:t>
            </a:r>
            <a:r>
              <a:rPr lang="en-GB" sz="2000" dirty="0" smtClean="0"/>
              <a:t> for V201 </a:t>
            </a:r>
          </a:p>
          <a:p>
            <a:pPr algn="just"/>
            <a:r>
              <a:rPr lang="en-GB" sz="2000" dirty="0" smtClean="0"/>
              <a:t>No major change in XCO</a:t>
            </a:r>
            <a:r>
              <a:rPr lang="en-GB" sz="2000" baseline="-25000" dirty="0" smtClean="0"/>
              <a:t>2</a:t>
            </a:r>
            <a:r>
              <a:rPr lang="en-GB" sz="2000" dirty="0" smtClean="0"/>
              <a:t> retrieval (r= 0.982,  </a:t>
            </a:r>
            <a:r>
              <a:rPr lang="en-GB" sz="2000" dirty="0" smtClean="0">
                <a:sym typeface="Symbol" panose="05050102010706020507" pitchFamily="18" charset="2"/>
              </a:rPr>
              <a:t></a:t>
            </a:r>
            <a:r>
              <a:rPr lang="en-GB" sz="2400" dirty="0" smtClean="0">
                <a:sym typeface="Symbol" panose="05050102010706020507" pitchFamily="18" charset="2"/>
              </a:rPr>
              <a:t></a:t>
            </a:r>
            <a:r>
              <a:rPr lang="en-GB" sz="2000" dirty="0" smtClean="0"/>
              <a:t> = 3.23 ppmv)</a:t>
            </a:r>
            <a:endParaRPr lang="en-GB" sz="2000" dirty="0"/>
          </a:p>
        </p:txBody>
      </p:sp>
      <p:sp>
        <p:nvSpPr>
          <p:cNvPr id="4" name="Titre 1"/>
          <p:cNvSpPr>
            <a:spLocks noGrp="1"/>
          </p:cNvSpPr>
          <p:nvPr>
            <p:ph type="title"/>
          </p:nvPr>
        </p:nvSpPr>
        <p:spPr>
          <a:xfrm>
            <a:off x="281122" y="268518"/>
            <a:ext cx="6803342" cy="692696"/>
          </a:xfrm>
        </p:spPr>
        <p:txBody>
          <a:bodyPr>
            <a:normAutofit fontScale="90000"/>
          </a:bodyPr>
          <a:lstStyle/>
          <a:p>
            <a:r>
              <a:rPr lang="en-GB" sz="4000" dirty="0" smtClean="0">
                <a:solidFill>
                  <a:srgbClr val="0070C0"/>
                </a:solidFill>
              </a:rPr>
              <a:t>TANSO-FTS2 TIR Spectra versions</a:t>
            </a:r>
            <a:endParaRPr lang="en-GB" sz="4000" dirty="0">
              <a:solidFill>
                <a:srgbClr val="0070C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378" y="3770156"/>
            <a:ext cx="4189633" cy="3142225"/>
          </a:xfrm>
          <a:prstGeom prst="rect">
            <a:avLst/>
          </a:prstGeom>
        </p:spPr>
      </p:pic>
      <p:sp>
        <p:nvSpPr>
          <p:cNvPr id="7" name="Espace réservé du contenu 2"/>
          <p:cNvSpPr txBox="1">
            <a:spLocks/>
          </p:cNvSpPr>
          <p:nvPr/>
        </p:nvSpPr>
        <p:spPr>
          <a:xfrm>
            <a:off x="8072933" y="4306039"/>
            <a:ext cx="4758991" cy="2606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chemeClr val="accent5">
                    <a:lumMod val="50000"/>
                  </a:schemeClr>
                </a:solidFill>
              </a:rPr>
              <a:t>r = 0,999</a:t>
            </a:r>
          </a:p>
          <a:p>
            <a:pPr marL="0" indent="0">
              <a:buNone/>
            </a:pPr>
            <a:r>
              <a:rPr lang="en-GB" sz="2000" dirty="0" smtClean="0">
                <a:solidFill>
                  <a:schemeClr val="accent5">
                    <a:lumMod val="50000"/>
                  </a:schemeClr>
                </a:solidFill>
              </a:rPr>
              <a:t>T</a:t>
            </a:r>
            <a:r>
              <a:rPr lang="en-GB" sz="2000" baseline="-25000" dirty="0" smtClean="0">
                <a:solidFill>
                  <a:schemeClr val="accent5">
                    <a:lumMod val="50000"/>
                  </a:schemeClr>
                </a:solidFill>
              </a:rPr>
              <a:t>V200</a:t>
            </a:r>
            <a:r>
              <a:rPr lang="en-GB" sz="2000" dirty="0" smtClean="0">
                <a:solidFill>
                  <a:schemeClr val="accent5">
                    <a:lumMod val="50000"/>
                  </a:schemeClr>
                </a:solidFill>
              </a:rPr>
              <a:t> = T</a:t>
            </a:r>
            <a:r>
              <a:rPr lang="en-GB" sz="2000" baseline="-25000" dirty="0" smtClean="0">
                <a:solidFill>
                  <a:schemeClr val="accent5">
                    <a:lumMod val="50000"/>
                  </a:schemeClr>
                </a:solidFill>
              </a:rPr>
              <a:t>V102 </a:t>
            </a:r>
            <a:r>
              <a:rPr lang="en-GB" sz="2000" dirty="0" smtClean="0">
                <a:solidFill>
                  <a:schemeClr val="accent5">
                    <a:lumMod val="50000"/>
                  </a:schemeClr>
                </a:solidFill>
              </a:rPr>
              <a:t>x 0,993 + 1.608 K</a:t>
            </a:r>
          </a:p>
          <a:p>
            <a:pPr marL="0" indent="0">
              <a:buNone/>
            </a:pPr>
            <a:endParaRPr lang="en-GB" sz="2000" dirty="0" smtClean="0">
              <a:solidFill>
                <a:schemeClr val="accent5">
                  <a:lumMod val="50000"/>
                </a:schemeClr>
              </a:solidFill>
            </a:endParaRPr>
          </a:p>
          <a:p>
            <a:pPr marL="0" indent="0">
              <a:buNone/>
            </a:pPr>
            <a:r>
              <a:rPr lang="en-GB" sz="2000" dirty="0" smtClean="0">
                <a:solidFill>
                  <a:schemeClr val="accent5">
                    <a:lumMod val="50000"/>
                  </a:schemeClr>
                </a:solidFill>
              </a:rPr>
              <a:t>Mean(T</a:t>
            </a:r>
            <a:r>
              <a:rPr lang="en-GB" sz="2000" baseline="-25000" dirty="0" smtClean="0">
                <a:solidFill>
                  <a:schemeClr val="accent5">
                    <a:lumMod val="50000"/>
                  </a:schemeClr>
                </a:solidFill>
              </a:rPr>
              <a:t>V200</a:t>
            </a:r>
            <a:r>
              <a:rPr lang="en-GB" sz="2000" dirty="0" smtClean="0">
                <a:solidFill>
                  <a:schemeClr val="accent5">
                    <a:lumMod val="50000"/>
                  </a:schemeClr>
                </a:solidFill>
              </a:rPr>
              <a:t> – T</a:t>
            </a:r>
            <a:r>
              <a:rPr lang="en-GB" sz="2000" baseline="-25000" dirty="0" smtClean="0">
                <a:solidFill>
                  <a:schemeClr val="accent5">
                    <a:lumMod val="50000"/>
                  </a:schemeClr>
                </a:solidFill>
              </a:rPr>
              <a:t>V102</a:t>
            </a:r>
            <a:r>
              <a:rPr lang="en-GB" sz="2000" dirty="0" smtClean="0">
                <a:solidFill>
                  <a:schemeClr val="accent5">
                    <a:lumMod val="50000"/>
                  </a:schemeClr>
                </a:solidFill>
              </a:rPr>
              <a:t>) = 0,287 K</a:t>
            </a:r>
          </a:p>
          <a:p>
            <a:pPr marL="0" indent="0">
              <a:buNone/>
            </a:pPr>
            <a:r>
              <a:rPr lang="en-GB" sz="2000" dirty="0" smtClean="0">
                <a:solidFill>
                  <a:schemeClr val="accent5">
                    <a:lumMod val="50000"/>
                  </a:schemeClr>
                </a:solidFill>
                <a:sym typeface="Symbol" panose="05050102010706020507" pitchFamily="18" charset="2"/>
              </a:rPr>
              <a:t></a:t>
            </a:r>
            <a:r>
              <a:rPr lang="en-GB" dirty="0" smtClean="0">
                <a:solidFill>
                  <a:schemeClr val="accent5">
                    <a:lumMod val="50000"/>
                  </a:schemeClr>
                </a:solidFill>
                <a:sym typeface="Symbol" panose="05050102010706020507" pitchFamily="18" charset="2"/>
              </a:rPr>
              <a:t></a:t>
            </a:r>
            <a:r>
              <a:rPr lang="en-GB" sz="2000" dirty="0" smtClean="0">
                <a:solidFill>
                  <a:schemeClr val="accent5">
                    <a:lumMod val="50000"/>
                  </a:schemeClr>
                </a:solidFill>
              </a:rPr>
              <a:t>(T</a:t>
            </a:r>
            <a:r>
              <a:rPr lang="en-GB" sz="2000" baseline="-25000" dirty="0" smtClean="0">
                <a:solidFill>
                  <a:schemeClr val="accent5">
                    <a:lumMod val="50000"/>
                  </a:schemeClr>
                </a:solidFill>
              </a:rPr>
              <a:t>V200</a:t>
            </a:r>
            <a:r>
              <a:rPr lang="en-GB" sz="2000" dirty="0" smtClean="0">
                <a:solidFill>
                  <a:schemeClr val="accent5">
                    <a:lumMod val="50000"/>
                  </a:schemeClr>
                </a:solidFill>
              </a:rPr>
              <a:t> </a:t>
            </a:r>
            <a:r>
              <a:rPr lang="en-GB" sz="2000" smtClean="0">
                <a:solidFill>
                  <a:schemeClr val="accent5">
                    <a:lumMod val="50000"/>
                  </a:schemeClr>
                </a:solidFill>
              </a:rPr>
              <a:t>– T</a:t>
            </a:r>
            <a:r>
              <a:rPr lang="en-GB" sz="2000" baseline="-25000" smtClean="0">
                <a:solidFill>
                  <a:schemeClr val="accent5">
                    <a:lumMod val="50000"/>
                  </a:schemeClr>
                </a:solidFill>
              </a:rPr>
              <a:t>V201</a:t>
            </a:r>
            <a:r>
              <a:rPr lang="en-GB" sz="2000" smtClean="0">
                <a:solidFill>
                  <a:schemeClr val="accent5">
                    <a:lumMod val="50000"/>
                  </a:schemeClr>
                </a:solidFill>
              </a:rPr>
              <a:t>) </a:t>
            </a:r>
            <a:r>
              <a:rPr lang="en-GB" sz="2000" dirty="0" smtClean="0">
                <a:solidFill>
                  <a:schemeClr val="accent5">
                    <a:lumMod val="50000"/>
                  </a:schemeClr>
                </a:solidFill>
              </a:rPr>
              <a:t>= 0.11 K</a:t>
            </a:r>
          </a:p>
          <a:p>
            <a:pPr marL="0" indent="0">
              <a:buNone/>
            </a:pPr>
            <a:endParaRPr lang="en-GB" sz="2000" dirty="0">
              <a:solidFill>
                <a:schemeClr val="accent5">
                  <a:lumMod val="50000"/>
                </a:schemeClr>
              </a:solidFill>
            </a:endParaRPr>
          </a:p>
        </p:txBody>
      </p:sp>
      <p:grpSp>
        <p:nvGrpSpPr>
          <p:cNvPr id="14" name="Groupe 13"/>
          <p:cNvGrpSpPr/>
          <p:nvPr/>
        </p:nvGrpSpPr>
        <p:grpSpPr>
          <a:xfrm>
            <a:off x="6879786" y="-58837"/>
            <a:ext cx="5442816" cy="3952607"/>
            <a:chOff x="6879786" y="-58837"/>
            <a:chExt cx="5442816" cy="3952607"/>
          </a:xfrm>
        </p:grpSpPr>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786" y="-58837"/>
              <a:ext cx="5442816" cy="3952607"/>
            </a:xfrm>
            <a:prstGeom prst="rect">
              <a:avLst/>
            </a:prstGeom>
          </p:spPr>
        </p:pic>
        <p:grpSp>
          <p:nvGrpSpPr>
            <p:cNvPr id="13" name="Groupe 12"/>
            <p:cNvGrpSpPr/>
            <p:nvPr/>
          </p:nvGrpSpPr>
          <p:grpSpPr>
            <a:xfrm>
              <a:off x="8605338" y="1359604"/>
              <a:ext cx="3090673" cy="887034"/>
              <a:chOff x="8605338" y="1359604"/>
              <a:chExt cx="3090673" cy="887034"/>
            </a:xfrm>
          </p:grpSpPr>
          <p:pic>
            <p:nvPicPr>
              <p:cNvPr id="10" name="Image 9"/>
              <p:cNvPicPr>
                <a:picLocks noChangeAspect="1"/>
              </p:cNvPicPr>
              <p:nvPr/>
            </p:nvPicPr>
            <p:blipFill>
              <a:blip r:embed="rId5"/>
              <a:stretch>
                <a:fillRect/>
              </a:stretch>
            </p:blipFill>
            <p:spPr>
              <a:xfrm>
                <a:off x="8605338" y="1426215"/>
                <a:ext cx="726387" cy="662762"/>
              </a:xfrm>
              <a:prstGeom prst="rect">
                <a:avLst/>
              </a:prstGeom>
            </p:spPr>
          </p:pic>
          <p:sp>
            <p:nvSpPr>
              <p:cNvPr id="12" name="Espace réservé du contenu 2"/>
              <p:cNvSpPr txBox="1">
                <a:spLocks/>
              </p:cNvSpPr>
              <p:nvPr/>
            </p:nvSpPr>
            <p:spPr>
              <a:xfrm>
                <a:off x="9492760" y="1359604"/>
                <a:ext cx="2203251" cy="887034"/>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000" dirty="0" smtClean="0"/>
                  <a:t>V102 – V200</a:t>
                </a:r>
              </a:p>
              <a:p>
                <a:pPr marL="0" indent="0" algn="just">
                  <a:buNone/>
                </a:pPr>
                <a:r>
                  <a:rPr lang="en-GB" sz="2000" dirty="0" smtClean="0"/>
                  <a:t>V102 – V200</a:t>
                </a:r>
                <a:endParaRPr lang="en-GB" sz="2000" dirty="0"/>
              </a:p>
            </p:txBody>
          </p:sp>
        </p:grpSp>
      </p:grpSp>
    </p:spTree>
    <p:extLst>
      <p:ext uri="{BB962C8B-B14F-4D97-AF65-F5344CB8AC3E}">
        <p14:creationId xmlns:p14="http://schemas.microsoft.com/office/powerpoint/2010/main" val="12788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71" y="1337008"/>
            <a:ext cx="6988454" cy="5241341"/>
          </a:xfrm>
          <a:prstGeom prst="rect">
            <a:avLst/>
          </a:prstGeom>
        </p:spPr>
      </p:pic>
      <p:sp>
        <p:nvSpPr>
          <p:cNvPr id="6" name="Titre 1"/>
          <p:cNvSpPr>
            <a:spLocks noGrp="1"/>
          </p:cNvSpPr>
          <p:nvPr>
            <p:ph type="title"/>
          </p:nvPr>
        </p:nvSpPr>
        <p:spPr>
          <a:xfrm>
            <a:off x="0" y="16646"/>
            <a:ext cx="6263837" cy="692696"/>
          </a:xfrm>
        </p:spPr>
        <p:txBody>
          <a:bodyPr/>
          <a:lstStyle/>
          <a:p>
            <a:r>
              <a:rPr lang="en-GB" sz="4000" dirty="0">
                <a:solidFill>
                  <a:srgbClr val="0070C0"/>
                </a:solidFill>
              </a:rPr>
              <a:t>Comparison IASI/GOSAT2</a:t>
            </a:r>
          </a:p>
        </p:txBody>
      </p:sp>
      <p:sp>
        <p:nvSpPr>
          <p:cNvPr id="3" name="Espace réservé du contenu 2"/>
          <p:cNvSpPr>
            <a:spLocks noGrp="1"/>
          </p:cNvSpPr>
          <p:nvPr>
            <p:ph idx="1"/>
          </p:nvPr>
        </p:nvSpPr>
        <p:spPr>
          <a:xfrm>
            <a:off x="6509084" y="116634"/>
            <a:ext cx="5540485" cy="906050"/>
          </a:xfrm>
        </p:spPr>
        <p:txBody>
          <a:bodyPr>
            <a:normAutofit/>
          </a:bodyPr>
          <a:lstStyle/>
          <a:p>
            <a:pPr marL="0" indent="0" algn="r">
              <a:buNone/>
            </a:pPr>
            <a:r>
              <a:rPr lang="en-US" sz="2000" dirty="0">
                <a:solidFill>
                  <a:schemeClr val="bg1">
                    <a:lumMod val="50000"/>
                  </a:schemeClr>
                </a:solidFill>
              </a:rPr>
              <a:t>Correlation between T</a:t>
            </a:r>
            <a:r>
              <a:rPr lang="en-US" sz="2000" baseline="-25000" dirty="0">
                <a:solidFill>
                  <a:schemeClr val="bg1">
                    <a:lumMod val="50000"/>
                  </a:schemeClr>
                </a:solidFill>
              </a:rPr>
              <a:t>surf</a:t>
            </a:r>
            <a:r>
              <a:rPr lang="en-US" sz="2000" dirty="0">
                <a:solidFill>
                  <a:schemeClr val="bg1">
                    <a:lumMod val="50000"/>
                  </a:schemeClr>
                </a:solidFill>
              </a:rPr>
              <a:t> derived from </a:t>
            </a:r>
            <a:r>
              <a:rPr lang="en-US" sz="2000" dirty="0" smtClean="0">
                <a:solidFill>
                  <a:schemeClr val="bg1">
                    <a:lumMod val="50000"/>
                  </a:schemeClr>
                </a:solidFill>
              </a:rPr>
              <a:t>TANSO-FTS2 and IASI-B </a:t>
            </a:r>
            <a:r>
              <a:rPr lang="en-US" sz="2000" dirty="0">
                <a:solidFill>
                  <a:schemeClr val="bg1">
                    <a:lumMod val="50000"/>
                  </a:schemeClr>
                </a:solidFill>
              </a:rPr>
              <a:t>in July/August 2019-2020</a:t>
            </a:r>
            <a:endParaRPr lang="fr-FR" sz="2000" dirty="0">
              <a:solidFill>
                <a:schemeClr val="bg1">
                  <a:lumMod val="50000"/>
                </a:schemeClr>
              </a:solidFill>
            </a:endParaRPr>
          </a:p>
        </p:txBody>
      </p:sp>
      <p:sp>
        <p:nvSpPr>
          <p:cNvPr id="17" name="Espace réservé du contenu 2"/>
          <p:cNvSpPr txBox="1">
            <a:spLocks/>
          </p:cNvSpPr>
          <p:nvPr/>
        </p:nvSpPr>
        <p:spPr>
          <a:xfrm>
            <a:off x="6985334" y="4080209"/>
            <a:ext cx="4758991" cy="26063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chemeClr val="accent5">
                    <a:lumMod val="50000"/>
                  </a:schemeClr>
                </a:solidFill>
              </a:rPr>
              <a:t>Example : IASI-B vs. FTS2 </a:t>
            </a:r>
            <a:r>
              <a:rPr lang="en-US" sz="2000" b="1" dirty="0" smtClean="0">
                <a:solidFill>
                  <a:schemeClr val="accent5">
                    <a:lumMod val="50000"/>
                  </a:schemeClr>
                </a:solidFill>
              </a:rPr>
              <a:t>V200</a:t>
            </a:r>
            <a:r>
              <a:rPr lang="en-US" sz="2000" dirty="0" smtClean="0">
                <a:solidFill>
                  <a:schemeClr val="accent5">
                    <a:lumMod val="50000"/>
                  </a:schemeClr>
                </a:solidFill>
              </a:rPr>
              <a:t> in July and August 2020 </a:t>
            </a:r>
            <a:endParaRPr lang="en-US" sz="2000" dirty="0">
              <a:solidFill>
                <a:schemeClr val="accent5">
                  <a:lumMod val="50000"/>
                </a:schemeClr>
              </a:solidFill>
            </a:endParaRPr>
          </a:p>
          <a:p>
            <a:pPr marL="0" indent="0">
              <a:buFont typeface="Arial" panose="020B0604020202020204" pitchFamily="34" charset="0"/>
              <a:buNone/>
            </a:pPr>
            <a:r>
              <a:rPr lang="en-US" sz="2000" dirty="0" smtClean="0">
                <a:solidFill>
                  <a:schemeClr val="accent5">
                    <a:lumMod val="50000"/>
                  </a:schemeClr>
                </a:solidFill>
              </a:rPr>
              <a:t>r = 0,90</a:t>
            </a:r>
          </a:p>
          <a:p>
            <a:pPr marL="0" indent="0">
              <a:buNone/>
            </a:pPr>
            <a:r>
              <a:rPr lang="fr-FR" sz="2000" dirty="0" smtClean="0">
                <a:solidFill>
                  <a:schemeClr val="accent5">
                    <a:lumMod val="50000"/>
                  </a:schemeClr>
                </a:solidFill>
              </a:rPr>
              <a:t>T</a:t>
            </a:r>
            <a:r>
              <a:rPr lang="fr-FR" sz="2000" baseline="-25000" dirty="0" smtClean="0">
                <a:solidFill>
                  <a:schemeClr val="accent5">
                    <a:lumMod val="50000"/>
                  </a:schemeClr>
                </a:solidFill>
              </a:rPr>
              <a:t>GOSAT2</a:t>
            </a:r>
            <a:r>
              <a:rPr lang="fr-FR" sz="2000" dirty="0" smtClean="0">
                <a:solidFill>
                  <a:schemeClr val="accent5">
                    <a:lumMod val="50000"/>
                  </a:schemeClr>
                </a:solidFill>
              </a:rPr>
              <a:t> = T</a:t>
            </a:r>
            <a:r>
              <a:rPr lang="fr-FR" sz="2000" baseline="-25000" dirty="0" smtClean="0">
                <a:solidFill>
                  <a:schemeClr val="accent5">
                    <a:lumMod val="50000"/>
                  </a:schemeClr>
                </a:solidFill>
              </a:rPr>
              <a:t>IASI </a:t>
            </a:r>
            <a:r>
              <a:rPr lang="fr-FR" sz="2000" dirty="0" smtClean="0">
                <a:solidFill>
                  <a:schemeClr val="accent5">
                    <a:lumMod val="50000"/>
                  </a:schemeClr>
                </a:solidFill>
              </a:rPr>
              <a:t>x 0,97 + 8.63 K</a:t>
            </a:r>
          </a:p>
          <a:p>
            <a:pPr marL="0" indent="0">
              <a:buNone/>
            </a:pPr>
            <a:endParaRPr lang="fr-FR" sz="2000" dirty="0" smtClean="0">
              <a:solidFill>
                <a:schemeClr val="accent5">
                  <a:lumMod val="50000"/>
                </a:schemeClr>
              </a:solidFill>
            </a:endParaRPr>
          </a:p>
          <a:p>
            <a:pPr marL="0" indent="0">
              <a:buNone/>
            </a:pPr>
            <a:r>
              <a:rPr lang="fr-FR" sz="2000" dirty="0" smtClean="0">
                <a:solidFill>
                  <a:schemeClr val="accent5">
                    <a:lumMod val="50000"/>
                  </a:schemeClr>
                </a:solidFill>
              </a:rPr>
              <a:t>Mean(</a:t>
            </a:r>
            <a:r>
              <a:rPr lang="fr-FR" sz="2000" dirty="0">
                <a:solidFill>
                  <a:schemeClr val="accent5">
                    <a:lumMod val="50000"/>
                  </a:schemeClr>
                </a:solidFill>
              </a:rPr>
              <a:t>T</a:t>
            </a:r>
            <a:r>
              <a:rPr lang="fr-FR" sz="2000" baseline="-25000" dirty="0">
                <a:solidFill>
                  <a:schemeClr val="accent5">
                    <a:lumMod val="50000"/>
                  </a:schemeClr>
                </a:solidFill>
              </a:rPr>
              <a:t>GOSAT2</a:t>
            </a:r>
            <a:r>
              <a:rPr lang="fr-FR" sz="2000" dirty="0">
                <a:solidFill>
                  <a:schemeClr val="accent5">
                    <a:lumMod val="50000"/>
                  </a:schemeClr>
                </a:solidFill>
              </a:rPr>
              <a:t> </a:t>
            </a:r>
            <a:r>
              <a:rPr lang="fr-FR" sz="2000" dirty="0" smtClean="0">
                <a:solidFill>
                  <a:schemeClr val="accent5">
                    <a:lumMod val="50000"/>
                  </a:schemeClr>
                </a:solidFill>
              </a:rPr>
              <a:t>- </a:t>
            </a:r>
            <a:r>
              <a:rPr lang="fr-FR" sz="2000" dirty="0">
                <a:solidFill>
                  <a:schemeClr val="accent5">
                    <a:lumMod val="50000"/>
                  </a:schemeClr>
                </a:solidFill>
              </a:rPr>
              <a:t>T</a:t>
            </a:r>
            <a:r>
              <a:rPr lang="fr-FR" sz="2000" baseline="-25000" dirty="0">
                <a:solidFill>
                  <a:schemeClr val="accent5">
                    <a:lumMod val="50000"/>
                  </a:schemeClr>
                </a:solidFill>
              </a:rPr>
              <a:t>IASI</a:t>
            </a:r>
            <a:r>
              <a:rPr lang="fr-FR" sz="2000" dirty="0" smtClean="0">
                <a:solidFill>
                  <a:schemeClr val="accent5">
                    <a:lumMod val="50000"/>
                  </a:schemeClr>
                </a:solidFill>
              </a:rPr>
              <a:t>) </a:t>
            </a:r>
            <a:r>
              <a:rPr lang="fr-FR" sz="2000" dirty="0">
                <a:solidFill>
                  <a:schemeClr val="accent5">
                    <a:lumMod val="50000"/>
                  </a:schemeClr>
                </a:solidFill>
              </a:rPr>
              <a:t>= </a:t>
            </a:r>
            <a:r>
              <a:rPr lang="fr-FR" sz="2000" dirty="0" smtClean="0">
                <a:solidFill>
                  <a:schemeClr val="accent5">
                    <a:lumMod val="50000"/>
                  </a:schemeClr>
                </a:solidFill>
              </a:rPr>
              <a:t>0,14 K</a:t>
            </a:r>
          </a:p>
          <a:p>
            <a:pPr marL="0" indent="0">
              <a:buNone/>
            </a:pPr>
            <a:r>
              <a:rPr lang="fr-FR" dirty="0">
                <a:solidFill>
                  <a:srgbClr val="002060"/>
                </a:solidFill>
                <a:sym typeface="Symbol" panose="05050102010706020507" pitchFamily="18" charset="2"/>
              </a:rPr>
              <a:t></a:t>
            </a:r>
            <a:r>
              <a:rPr lang="fr-FR" sz="2000" dirty="0" smtClean="0">
                <a:solidFill>
                  <a:schemeClr val="accent5">
                    <a:lumMod val="50000"/>
                  </a:schemeClr>
                </a:solidFill>
              </a:rPr>
              <a:t>(</a:t>
            </a:r>
            <a:r>
              <a:rPr lang="fr-FR" sz="2000" dirty="0">
                <a:solidFill>
                  <a:schemeClr val="accent5">
                    <a:lumMod val="50000"/>
                  </a:schemeClr>
                </a:solidFill>
              </a:rPr>
              <a:t>T</a:t>
            </a:r>
            <a:r>
              <a:rPr lang="fr-FR" sz="2000" baseline="-25000" dirty="0">
                <a:solidFill>
                  <a:schemeClr val="accent5">
                    <a:lumMod val="50000"/>
                  </a:schemeClr>
                </a:solidFill>
              </a:rPr>
              <a:t>GOSAT2</a:t>
            </a:r>
            <a:r>
              <a:rPr lang="fr-FR" sz="2000" dirty="0">
                <a:solidFill>
                  <a:schemeClr val="accent5">
                    <a:lumMod val="50000"/>
                  </a:schemeClr>
                </a:solidFill>
              </a:rPr>
              <a:t> - T</a:t>
            </a:r>
            <a:r>
              <a:rPr lang="fr-FR" sz="2000" baseline="-25000" dirty="0">
                <a:solidFill>
                  <a:schemeClr val="accent5">
                    <a:lumMod val="50000"/>
                  </a:schemeClr>
                </a:solidFill>
              </a:rPr>
              <a:t>IASI</a:t>
            </a:r>
            <a:r>
              <a:rPr lang="fr-FR" sz="2000" dirty="0">
                <a:solidFill>
                  <a:schemeClr val="accent5">
                    <a:lumMod val="50000"/>
                  </a:schemeClr>
                </a:solidFill>
              </a:rPr>
              <a:t>) = </a:t>
            </a:r>
            <a:r>
              <a:rPr lang="fr-FR" sz="2000" dirty="0" smtClean="0">
                <a:solidFill>
                  <a:schemeClr val="accent5">
                    <a:lumMod val="50000"/>
                  </a:schemeClr>
                </a:solidFill>
              </a:rPr>
              <a:t>1.36 K</a:t>
            </a:r>
            <a:endParaRPr lang="fr-FR" sz="2000" dirty="0">
              <a:solidFill>
                <a:schemeClr val="accent5">
                  <a:lumMod val="50000"/>
                </a:schemeClr>
              </a:solidFill>
            </a:endParaRPr>
          </a:p>
          <a:p>
            <a:pPr marL="0" indent="0">
              <a:buNone/>
            </a:pPr>
            <a:endParaRPr lang="fr-FR" sz="2000" dirty="0">
              <a:solidFill>
                <a:schemeClr val="accent5">
                  <a:lumMod val="50000"/>
                </a:schemeClr>
              </a:solidFill>
            </a:endParaRPr>
          </a:p>
        </p:txBody>
      </p:sp>
      <p:sp>
        <p:nvSpPr>
          <p:cNvPr id="22" name="Espace réservé du contenu 2"/>
          <p:cNvSpPr txBox="1">
            <a:spLocks/>
          </p:cNvSpPr>
          <p:nvPr/>
        </p:nvSpPr>
        <p:spPr>
          <a:xfrm>
            <a:off x="6985334" y="1257800"/>
            <a:ext cx="4758991" cy="26063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rgbClr val="C00000"/>
                </a:solidFill>
              </a:rPr>
              <a:t>Example : IASI-B vs. FTS2 </a:t>
            </a:r>
            <a:r>
              <a:rPr lang="en-US" sz="2000" b="1" dirty="0" smtClean="0">
                <a:solidFill>
                  <a:srgbClr val="C00000"/>
                </a:solidFill>
              </a:rPr>
              <a:t>V102</a:t>
            </a:r>
            <a:r>
              <a:rPr lang="en-US" sz="2000" dirty="0" smtClean="0">
                <a:solidFill>
                  <a:srgbClr val="C00000"/>
                </a:solidFill>
              </a:rPr>
              <a:t> in July and August 2020 </a:t>
            </a:r>
            <a:endParaRPr lang="en-US" sz="2000" dirty="0">
              <a:solidFill>
                <a:srgbClr val="C00000"/>
              </a:solidFill>
            </a:endParaRPr>
          </a:p>
          <a:p>
            <a:pPr marL="0" indent="0">
              <a:buFont typeface="Arial" panose="020B0604020202020204" pitchFamily="34" charset="0"/>
              <a:buNone/>
            </a:pPr>
            <a:r>
              <a:rPr lang="en-US" sz="2000" dirty="0" smtClean="0">
                <a:solidFill>
                  <a:srgbClr val="C00000"/>
                </a:solidFill>
              </a:rPr>
              <a:t>r = 0,56</a:t>
            </a:r>
          </a:p>
          <a:p>
            <a:pPr marL="0" indent="0">
              <a:buNone/>
            </a:pPr>
            <a:r>
              <a:rPr lang="fr-FR" sz="2000" dirty="0" smtClean="0">
                <a:solidFill>
                  <a:srgbClr val="C00000"/>
                </a:solidFill>
              </a:rPr>
              <a:t>T</a:t>
            </a:r>
            <a:r>
              <a:rPr lang="fr-FR" sz="2000" baseline="-25000" dirty="0" smtClean="0">
                <a:solidFill>
                  <a:srgbClr val="C00000"/>
                </a:solidFill>
              </a:rPr>
              <a:t>GOSAT2</a:t>
            </a:r>
            <a:r>
              <a:rPr lang="fr-FR" sz="2000" dirty="0" smtClean="0">
                <a:solidFill>
                  <a:srgbClr val="C00000"/>
                </a:solidFill>
              </a:rPr>
              <a:t> = T</a:t>
            </a:r>
            <a:r>
              <a:rPr lang="fr-FR" sz="2000" baseline="-25000" dirty="0" smtClean="0">
                <a:solidFill>
                  <a:srgbClr val="C00000"/>
                </a:solidFill>
              </a:rPr>
              <a:t>IASI </a:t>
            </a:r>
            <a:r>
              <a:rPr lang="fr-FR" sz="2000" dirty="0" smtClean="0">
                <a:solidFill>
                  <a:srgbClr val="C00000"/>
                </a:solidFill>
              </a:rPr>
              <a:t>x 0,84 + 4.44 K</a:t>
            </a:r>
          </a:p>
          <a:p>
            <a:pPr marL="0" indent="0">
              <a:buNone/>
            </a:pPr>
            <a:endParaRPr lang="fr-FR" sz="2000" dirty="0" smtClean="0">
              <a:solidFill>
                <a:srgbClr val="C00000"/>
              </a:solidFill>
            </a:endParaRPr>
          </a:p>
          <a:p>
            <a:pPr marL="0" indent="0">
              <a:buNone/>
            </a:pPr>
            <a:r>
              <a:rPr lang="fr-FR" sz="2000" dirty="0" smtClean="0">
                <a:solidFill>
                  <a:srgbClr val="C00000"/>
                </a:solidFill>
              </a:rPr>
              <a:t>Mean(</a:t>
            </a:r>
            <a:r>
              <a:rPr lang="fr-FR" sz="2000" dirty="0">
                <a:solidFill>
                  <a:srgbClr val="C00000"/>
                </a:solidFill>
              </a:rPr>
              <a:t>T</a:t>
            </a:r>
            <a:r>
              <a:rPr lang="fr-FR" sz="2000" baseline="-25000" dirty="0">
                <a:solidFill>
                  <a:srgbClr val="C00000"/>
                </a:solidFill>
              </a:rPr>
              <a:t>GOSAT2</a:t>
            </a:r>
            <a:r>
              <a:rPr lang="fr-FR" sz="2000" dirty="0">
                <a:solidFill>
                  <a:srgbClr val="C00000"/>
                </a:solidFill>
              </a:rPr>
              <a:t> </a:t>
            </a:r>
            <a:r>
              <a:rPr lang="fr-FR" sz="2000" dirty="0" smtClean="0">
                <a:solidFill>
                  <a:srgbClr val="C00000"/>
                </a:solidFill>
              </a:rPr>
              <a:t>- </a:t>
            </a:r>
            <a:r>
              <a:rPr lang="fr-FR" sz="2000" dirty="0">
                <a:solidFill>
                  <a:srgbClr val="C00000"/>
                </a:solidFill>
              </a:rPr>
              <a:t>T</a:t>
            </a:r>
            <a:r>
              <a:rPr lang="fr-FR" sz="2000" baseline="-25000" dirty="0">
                <a:solidFill>
                  <a:srgbClr val="C00000"/>
                </a:solidFill>
              </a:rPr>
              <a:t>IASI</a:t>
            </a:r>
            <a:r>
              <a:rPr lang="fr-FR" sz="2000" dirty="0" smtClean="0">
                <a:solidFill>
                  <a:srgbClr val="C00000"/>
                </a:solidFill>
              </a:rPr>
              <a:t>) </a:t>
            </a:r>
            <a:r>
              <a:rPr lang="fr-FR" sz="2000" dirty="0">
                <a:solidFill>
                  <a:srgbClr val="C00000"/>
                </a:solidFill>
              </a:rPr>
              <a:t>= </a:t>
            </a:r>
            <a:r>
              <a:rPr lang="fr-FR" sz="2000" dirty="0" smtClean="0">
                <a:solidFill>
                  <a:srgbClr val="C00000"/>
                </a:solidFill>
              </a:rPr>
              <a:t>-0,46 K</a:t>
            </a:r>
          </a:p>
          <a:p>
            <a:pPr marL="0" indent="0">
              <a:buNone/>
            </a:pPr>
            <a:r>
              <a:rPr lang="fr-FR" dirty="0">
                <a:solidFill>
                  <a:srgbClr val="C00000"/>
                </a:solidFill>
                <a:sym typeface="Symbol" panose="05050102010706020507" pitchFamily="18" charset="2"/>
              </a:rPr>
              <a:t></a:t>
            </a:r>
            <a:r>
              <a:rPr lang="fr-FR" sz="2000" dirty="0" smtClean="0">
                <a:solidFill>
                  <a:srgbClr val="C00000"/>
                </a:solidFill>
              </a:rPr>
              <a:t>(T</a:t>
            </a:r>
            <a:r>
              <a:rPr lang="fr-FR" sz="2000" baseline="-25000" dirty="0" smtClean="0">
                <a:solidFill>
                  <a:srgbClr val="C00000"/>
                </a:solidFill>
              </a:rPr>
              <a:t>GOSAT2</a:t>
            </a:r>
            <a:r>
              <a:rPr lang="fr-FR" sz="2000" dirty="0" smtClean="0">
                <a:solidFill>
                  <a:srgbClr val="C00000"/>
                </a:solidFill>
              </a:rPr>
              <a:t> </a:t>
            </a:r>
            <a:r>
              <a:rPr lang="fr-FR" sz="2000" dirty="0">
                <a:solidFill>
                  <a:srgbClr val="C00000"/>
                </a:solidFill>
              </a:rPr>
              <a:t>- T</a:t>
            </a:r>
            <a:r>
              <a:rPr lang="fr-FR" sz="2000" baseline="-25000" dirty="0">
                <a:solidFill>
                  <a:srgbClr val="C00000"/>
                </a:solidFill>
              </a:rPr>
              <a:t>IASI</a:t>
            </a:r>
            <a:r>
              <a:rPr lang="fr-FR" sz="2000" dirty="0">
                <a:solidFill>
                  <a:srgbClr val="C00000"/>
                </a:solidFill>
              </a:rPr>
              <a:t>) = </a:t>
            </a:r>
            <a:r>
              <a:rPr lang="fr-FR" sz="2000" dirty="0" smtClean="0">
                <a:solidFill>
                  <a:srgbClr val="C00000"/>
                </a:solidFill>
              </a:rPr>
              <a:t>1.65 K</a:t>
            </a:r>
            <a:endParaRPr lang="fr-FR" sz="2000" dirty="0">
              <a:solidFill>
                <a:srgbClr val="C00000"/>
              </a:solidFill>
            </a:endParaRPr>
          </a:p>
          <a:p>
            <a:pPr marL="0" indent="0">
              <a:buNone/>
            </a:pPr>
            <a:endParaRPr lang="fr-FR" sz="2000" dirty="0">
              <a:solidFill>
                <a:srgbClr val="C00000"/>
              </a:solidFill>
            </a:endParaRPr>
          </a:p>
        </p:txBody>
      </p:sp>
    </p:spTree>
    <p:extLst>
      <p:ext uri="{BB962C8B-B14F-4D97-AF65-F5344CB8AC3E}">
        <p14:creationId xmlns:p14="http://schemas.microsoft.com/office/powerpoint/2010/main" val="142864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900497" y="3906345"/>
            <a:ext cx="11471626" cy="2970000"/>
            <a:chOff x="1104684" y="3888000"/>
            <a:chExt cx="11471626" cy="297000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84" y="3888000"/>
              <a:ext cx="3960000" cy="2970000"/>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497" y="3888000"/>
              <a:ext cx="3960000" cy="29700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310" y="3888000"/>
              <a:ext cx="3960000" cy="2970000"/>
            </a:xfrm>
            <a:prstGeom prst="rect">
              <a:avLst/>
            </a:prstGeom>
          </p:spPr>
        </p:pic>
      </p:grpSp>
      <p:grpSp>
        <p:nvGrpSpPr>
          <p:cNvPr id="7" name="Groupe 6"/>
          <p:cNvGrpSpPr/>
          <p:nvPr/>
        </p:nvGrpSpPr>
        <p:grpSpPr>
          <a:xfrm>
            <a:off x="900497" y="1108225"/>
            <a:ext cx="11471626" cy="2970000"/>
            <a:chOff x="918252" y="1393480"/>
            <a:chExt cx="11471626" cy="2970000"/>
          </a:xfrm>
        </p:grpSpPr>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252" y="1393480"/>
              <a:ext cx="3960000" cy="29700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4065" y="1393480"/>
              <a:ext cx="3960000" cy="2970000"/>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9878" y="1393480"/>
              <a:ext cx="3960000" cy="2970000"/>
            </a:xfrm>
            <a:prstGeom prst="rect">
              <a:avLst/>
            </a:prstGeom>
          </p:spPr>
        </p:pic>
      </p:grpSp>
      <p:sp>
        <p:nvSpPr>
          <p:cNvPr id="8" name="Titre 1"/>
          <p:cNvSpPr>
            <a:spLocks noGrp="1"/>
          </p:cNvSpPr>
          <p:nvPr>
            <p:ph type="title"/>
          </p:nvPr>
        </p:nvSpPr>
        <p:spPr>
          <a:xfrm>
            <a:off x="171450" y="16646"/>
            <a:ext cx="6092387" cy="692696"/>
          </a:xfrm>
        </p:spPr>
        <p:txBody>
          <a:bodyPr>
            <a:normAutofit/>
          </a:bodyPr>
          <a:lstStyle/>
          <a:p>
            <a:r>
              <a:rPr lang="en-GB" sz="4000" dirty="0">
                <a:solidFill>
                  <a:srgbClr val="0070C0"/>
                </a:solidFill>
              </a:rPr>
              <a:t>Comparison </a:t>
            </a:r>
            <a:r>
              <a:rPr lang="en-GB" sz="4000" dirty="0" smtClean="0">
                <a:solidFill>
                  <a:srgbClr val="0070C0"/>
                </a:solidFill>
              </a:rPr>
              <a:t>IASI/GOSAT2</a:t>
            </a:r>
            <a:endParaRPr lang="en-GB" sz="4000" dirty="0">
              <a:solidFill>
                <a:srgbClr val="0070C0"/>
              </a:solidFill>
            </a:endParaRPr>
          </a:p>
        </p:txBody>
      </p:sp>
      <p:sp>
        <p:nvSpPr>
          <p:cNvPr id="9" name="Espace réservé du contenu 2"/>
          <p:cNvSpPr>
            <a:spLocks noGrp="1"/>
          </p:cNvSpPr>
          <p:nvPr>
            <p:ph idx="1"/>
          </p:nvPr>
        </p:nvSpPr>
        <p:spPr>
          <a:xfrm>
            <a:off x="6547184" y="23344"/>
            <a:ext cx="5540485" cy="906050"/>
          </a:xfrm>
        </p:spPr>
        <p:txBody>
          <a:bodyPr>
            <a:normAutofit/>
          </a:bodyPr>
          <a:lstStyle/>
          <a:p>
            <a:pPr marL="0" indent="0" algn="r">
              <a:buNone/>
            </a:pPr>
            <a:r>
              <a:rPr lang="en-US" sz="2000" dirty="0">
                <a:solidFill>
                  <a:schemeClr val="bg1">
                    <a:lumMod val="50000"/>
                  </a:schemeClr>
                </a:solidFill>
              </a:rPr>
              <a:t>Correlation between T</a:t>
            </a:r>
            <a:r>
              <a:rPr lang="en-US" sz="2000" baseline="-25000" dirty="0">
                <a:solidFill>
                  <a:schemeClr val="bg1">
                    <a:lumMod val="50000"/>
                  </a:schemeClr>
                </a:solidFill>
              </a:rPr>
              <a:t>surf</a:t>
            </a:r>
            <a:r>
              <a:rPr lang="en-US" sz="2000" dirty="0">
                <a:solidFill>
                  <a:schemeClr val="bg1">
                    <a:lumMod val="50000"/>
                  </a:schemeClr>
                </a:solidFill>
              </a:rPr>
              <a:t> derived from </a:t>
            </a:r>
            <a:r>
              <a:rPr lang="en-US" sz="2000" dirty="0" smtClean="0">
                <a:solidFill>
                  <a:schemeClr val="bg1">
                    <a:lumMod val="50000"/>
                  </a:schemeClr>
                </a:solidFill>
              </a:rPr>
              <a:t>TANSO-FTS2 (</a:t>
            </a:r>
            <a:r>
              <a:rPr lang="en-US" sz="2000" dirty="0" smtClean="0">
                <a:solidFill>
                  <a:srgbClr val="FF0000"/>
                </a:solidFill>
              </a:rPr>
              <a:t>V201</a:t>
            </a:r>
            <a:r>
              <a:rPr lang="en-US" sz="2000" dirty="0" smtClean="0">
                <a:solidFill>
                  <a:schemeClr val="bg1">
                    <a:lumMod val="50000"/>
                  </a:schemeClr>
                </a:solidFill>
              </a:rPr>
              <a:t>) </a:t>
            </a:r>
            <a:r>
              <a:rPr lang="en-US" sz="2000" dirty="0">
                <a:solidFill>
                  <a:schemeClr val="bg1">
                    <a:lumMod val="50000"/>
                  </a:schemeClr>
                </a:solidFill>
              </a:rPr>
              <a:t>and IASI-A in July/August 2019-2020</a:t>
            </a:r>
            <a:endParaRPr lang="fr-FR" sz="2000" dirty="0">
              <a:solidFill>
                <a:schemeClr val="bg1">
                  <a:lumMod val="50000"/>
                </a:schemeClr>
              </a:solidFill>
            </a:endParaRPr>
          </a:p>
        </p:txBody>
      </p:sp>
      <p:sp>
        <p:nvSpPr>
          <p:cNvPr id="17" name="Rectangle 16"/>
          <p:cNvSpPr/>
          <p:nvPr/>
        </p:nvSpPr>
        <p:spPr>
          <a:xfrm rot="5400000">
            <a:off x="-202874" y="1956379"/>
            <a:ext cx="6191722" cy="3697648"/>
          </a:xfrm>
          <a:prstGeom prst="rect">
            <a:avLst/>
          </a:pr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3600" dirty="0" smtClean="0">
                <a:solidFill>
                  <a:schemeClr val="bg2">
                    <a:lumMod val="75000"/>
                  </a:schemeClr>
                </a:solidFill>
              </a:rPr>
              <a:t>IASI-A</a:t>
            </a:r>
            <a:endParaRPr lang="fr-FR" sz="4400" dirty="0">
              <a:solidFill>
                <a:schemeClr val="bg2">
                  <a:lumMod val="75000"/>
                </a:schemeClr>
              </a:solidFill>
            </a:endParaRPr>
          </a:p>
        </p:txBody>
      </p:sp>
      <p:sp>
        <p:nvSpPr>
          <p:cNvPr id="18" name="Rectangle 17"/>
          <p:cNvSpPr/>
          <p:nvPr/>
        </p:nvSpPr>
        <p:spPr>
          <a:xfrm rot="5400000">
            <a:off x="3453318" y="1997833"/>
            <a:ext cx="6191722" cy="3614737"/>
          </a:xfrm>
          <a:prstGeom prst="rect">
            <a:avLst/>
          </a:prstGeom>
          <a:solidFill>
            <a:schemeClr val="accent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3600" dirty="0" smtClean="0">
                <a:solidFill>
                  <a:schemeClr val="bg2">
                    <a:lumMod val="75000"/>
                  </a:schemeClr>
                </a:solidFill>
              </a:rPr>
              <a:t>IASI-B</a:t>
            </a:r>
            <a:endParaRPr lang="fr-FR" sz="4400" dirty="0">
              <a:solidFill>
                <a:schemeClr val="bg2">
                  <a:lumMod val="75000"/>
                </a:schemeClr>
              </a:solidFill>
            </a:endParaRPr>
          </a:p>
        </p:txBody>
      </p:sp>
      <p:sp>
        <p:nvSpPr>
          <p:cNvPr id="19" name="Rectangle 18"/>
          <p:cNvSpPr/>
          <p:nvPr/>
        </p:nvSpPr>
        <p:spPr>
          <a:xfrm rot="5400000">
            <a:off x="7165686" y="1900201"/>
            <a:ext cx="6191722" cy="3809999"/>
          </a:xfrm>
          <a:prstGeom prst="rect">
            <a:avLst/>
          </a:prstGeom>
          <a:solidFill>
            <a:schemeClr val="accent5">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3600" dirty="0" smtClean="0">
                <a:solidFill>
                  <a:schemeClr val="bg2">
                    <a:lumMod val="75000"/>
                  </a:schemeClr>
                </a:solidFill>
              </a:rPr>
              <a:t>IASI-C</a:t>
            </a:r>
            <a:endParaRPr lang="fr-FR" sz="4400" dirty="0">
              <a:solidFill>
                <a:schemeClr val="bg2">
                  <a:lumMod val="75000"/>
                </a:schemeClr>
              </a:solidFill>
            </a:endParaRPr>
          </a:p>
        </p:txBody>
      </p:sp>
      <p:sp>
        <p:nvSpPr>
          <p:cNvPr id="20" name="Rectangle 19"/>
          <p:cNvSpPr/>
          <p:nvPr/>
        </p:nvSpPr>
        <p:spPr>
          <a:xfrm>
            <a:off x="0" y="4060649"/>
            <a:ext cx="12318770" cy="2763217"/>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4800" dirty="0" smtClean="0">
                <a:solidFill>
                  <a:srgbClr val="00B050"/>
                </a:solidFill>
              </a:rPr>
              <a:t>2020</a:t>
            </a:r>
            <a:endParaRPr lang="fr-FR" sz="4800" dirty="0">
              <a:solidFill>
                <a:srgbClr val="00B050"/>
              </a:solidFill>
            </a:endParaRPr>
          </a:p>
        </p:txBody>
      </p:sp>
      <p:sp>
        <p:nvSpPr>
          <p:cNvPr id="21" name="Rectangle 20"/>
          <p:cNvSpPr/>
          <p:nvPr/>
        </p:nvSpPr>
        <p:spPr>
          <a:xfrm>
            <a:off x="-21212" y="1275741"/>
            <a:ext cx="12318770" cy="2763217"/>
          </a:xfrm>
          <a:prstGeom prst="rect">
            <a:avLst/>
          </a:prstGeom>
          <a:solidFill>
            <a:schemeClr val="accent4">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4800" dirty="0" smtClean="0">
                <a:solidFill>
                  <a:schemeClr val="accent2">
                    <a:lumMod val="60000"/>
                    <a:lumOff val="40000"/>
                  </a:schemeClr>
                </a:solidFill>
              </a:rPr>
              <a:t>2019</a:t>
            </a:r>
            <a:endParaRPr lang="fr-FR" sz="4800" dirty="0">
              <a:solidFill>
                <a:schemeClr val="accent2">
                  <a:lumMod val="60000"/>
                  <a:lumOff val="40000"/>
                </a:schemeClr>
              </a:solidFill>
            </a:endParaRPr>
          </a:p>
        </p:txBody>
      </p:sp>
    </p:spTree>
    <p:extLst>
      <p:ext uri="{BB962C8B-B14F-4D97-AF65-F5344CB8AC3E}">
        <p14:creationId xmlns:p14="http://schemas.microsoft.com/office/powerpoint/2010/main" val="19520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798340" y="0"/>
            <a:ext cx="8869660" cy="692696"/>
          </a:xfrm>
        </p:spPr>
        <p:txBody>
          <a:bodyPr>
            <a:normAutofit/>
          </a:bodyPr>
          <a:lstStyle/>
          <a:p>
            <a:pPr algn="l"/>
            <a:r>
              <a:rPr lang="en-GB" sz="2800" dirty="0" smtClean="0">
                <a:solidFill>
                  <a:srgbClr val="0070C0"/>
                </a:solidFill>
              </a:rPr>
              <a:t>Summary</a:t>
            </a:r>
            <a:endParaRPr lang="en-GB" sz="2800" dirty="0">
              <a:solidFill>
                <a:srgbClr val="0070C0"/>
              </a:solidFill>
            </a:endParaRPr>
          </a:p>
        </p:txBody>
      </p:sp>
      <p:sp>
        <p:nvSpPr>
          <p:cNvPr id="8" name="Espace réservé du contenu 2"/>
          <p:cNvSpPr txBox="1">
            <a:spLocks/>
          </p:cNvSpPr>
          <p:nvPr/>
        </p:nvSpPr>
        <p:spPr bwMode="auto">
          <a:xfrm>
            <a:off x="234981" y="601655"/>
            <a:ext cx="6639528" cy="45392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US" sz="1600" dirty="0" smtClean="0">
                <a:solidFill>
                  <a:schemeClr val="tx1"/>
                </a:solidFill>
              </a:rPr>
              <a:t>Based </a:t>
            </a:r>
            <a:r>
              <a:rPr lang="en-US" sz="1600" dirty="0">
                <a:solidFill>
                  <a:schemeClr val="tx1"/>
                </a:solidFill>
              </a:rPr>
              <a:t>on our experience on </a:t>
            </a:r>
            <a:r>
              <a:rPr lang="en-US" sz="1600" dirty="0">
                <a:solidFill>
                  <a:srgbClr val="0070C0"/>
                </a:solidFill>
              </a:rPr>
              <a:t>quasi-coincidences IASI/GOSAT at high latitude</a:t>
            </a:r>
            <a:r>
              <a:rPr lang="en-US" sz="1600" dirty="0">
                <a:solidFill>
                  <a:schemeClr val="tx1"/>
                </a:solidFill>
              </a:rPr>
              <a:t>, </a:t>
            </a:r>
            <a:r>
              <a:rPr lang="en-US" sz="1600" dirty="0" smtClean="0">
                <a:solidFill>
                  <a:schemeClr val="tx1"/>
                </a:solidFill>
              </a:rPr>
              <a:t>we perform </a:t>
            </a:r>
            <a:r>
              <a:rPr lang="en-US" sz="1600" dirty="0">
                <a:solidFill>
                  <a:schemeClr val="tx1"/>
                </a:solidFill>
              </a:rPr>
              <a:t>Cal/Val comparisons </a:t>
            </a:r>
            <a:r>
              <a:rPr lang="en-US" sz="1600" dirty="0" smtClean="0">
                <a:solidFill>
                  <a:schemeClr val="tx1"/>
                </a:solidFill>
              </a:rPr>
              <a:t>of </a:t>
            </a:r>
            <a:r>
              <a:rPr lang="en-US" sz="1600" dirty="0">
                <a:solidFill>
                  <a:schemeClr val="tx1"/>
                </a:solidFill>
              </a:rPr>
              <a:t>GOSAT-2 with </a:t>
            </a:r>
            <a:r>
              <a:rPr lang="en-US" sz="1600" dirty="0" smtClean="0">
                <a:solidFill>
                  <a:schemeClr val="tx1"/>
                </a:solidFill>
              </a:rPr>
              <a:t>IASI for successive L1b version.</a:t>
            </a:r>
            <a:endParaRPr lang="en-US" sz="1600" dirty="0">
              <a:solidFill>
                <a:schemeClr val="tx1"/>
              </a:solidFill>
            </a:endParaRPr>
          </a:p>
          <a:p>
            <a:pPr marL="342900" indent="-342900" algn="just">
              <a:buFont typeface="Arial" panose="020B0604020202020204" pitchFamily="34" charset="0"/>
              <a:buChar char="•"/>
            </a:pPr>
            <a:r>
              <a:rPr lang="en-US" sz="1600" dirty="0" smtClean="0">
                <a:solidFill>
                  <a:schemeClr val="tx1"/>
                </a:solidFill>
                <a:cs typeface="Calibri" panose="020F0502020204030204" pitchFamily="34" charset="0"/>
              </a:rPr>
              <a:t>The 3 </a:t>
            </a:r>
            <a:r>
              <a:rPr lang="en-US" sz="1600" dirty="0" smtClean="0">
                <a:solidFill>
                  <a:srgbClr val="0070C0"/>
                </a:solidFill>
                <a:cs typeface="Calibri" panose="020F0502020204030204" pitchFamily="34" charset="0"/>
              </a:rPr>
              <a:t>IASI remain a good reference</a:t>
            </a:r>
            <a:r>
              <a:rPr lang="en-US" sz="1600" dirty="0" smtClean="0">
                <a:solidFill>
                  <a:schemeClr val="tx1"/>
                </a:solidFill>
                <a:cs typeface="Calibri" panose="020F0502020204030204" pitchFamily="34" charset="0"/>
              </a:rPr>
              <a:t> for </a:t>
            </a:r>
            <a:r>
              <a:rPr lang="en-US" sz="1600" dirty="0">
                <a:solidFill>
                  <a:schemeClr val="tx1"/>
                </a:solidFill>
                <a:cs typeface="Calibri" panose="020F0502020204030204" pitchFamily="34" charset="0"/>
              </a:rPr>
              <a:t>checking the new version of </a:t>
            </a:r>
            <a:r>
              <a:rPr lang="en-US" sz="1600" dirty="0" smtClean="0">
                <a:solidFill>
                  <a:schemeClr val="tx1"/>
                </a:solidFill>
                <a:cs typeface="Calibri" panose="020F0502020204030204" pitchFamily="34" charset="0"/>
              </a:rPr>
              <a:t>TANSO-FTS2 </a:t>
            </a:r>
            <a:r>
              <a:rPr lang="en-US" sz="1600" dirty="0">
                <a:solidFill>
                  <a:schemeClr val="tx1"/>
                </a:solidFill>
                <a:cs typeface="Calibri" panose="020F0502020204030204" pitchFamily="34" charset="0"/>
              </a:rPr>
              <a:t>spectra </a:t>
            </a:r>
            <a:r>
              <a:rPr lang="en-US" sz="1600" dirty="0" smtClean="0">
                <a:solidFill>
                  <a:schemeClr val="tx1"/>
                </a:solidFill>
                <a:cs typeface="Calibri" panose="020F0502020204030204" pitchFamily="34" charset="0"/>
              </a:rPr>
              <a:t>in the </a:t>
            </a:r>
            <a:r>
              <a:rPr lang="en-US" sz="1600" dirty="0">
                <a:solidFill>
                  <a:schemeClr val="tx1"/>
                </a:solidFill>
                <a:cs typeface="Calibri" panose="020F0502020204030204" pitchFamily="34" charset="0"/>
              </a:rPr>
              <a:t>TIR </a:t>
            </a:r>
            <a:r>
              <a:rPr lang="en-US" sz="1600" dirty="0" smtClean="0">
                <a:solidFill>
                  <a:schemeClr val="tx1"/>
                </a:solidFill>
                <a:cs typeface="Calibri" panose="020F0502020204030204" pitchFamily="34" charset="0"/>
              </a:rPr>
              <a:t>region.</a:t>
            </a:r>
            <a:endParaRPr lang="en-US" sz="1600" dirty="0">
              <a:solidFill>
                <a:schemeClr val="tx1"/>
              </a:solidFill>
              <a:cs typeface="Calibri" panose="020F0502020204030204" pitchFamily="34" charset="0"/>
            </a:endParaRPr>
          </a:p>
          <a:p>
            <a:pPr marL="342900" indent="-342900" algn="just">
              <a:buFont typeface="Arial" panose="020B0604020202020204" pitchFamily="34" charset="0"/>
              <a:buChar char="•"/>
            </a:pPr>
            <a:r>
              <a:rPr lang="en-US" sz="1600" dirty="0" smtClean="0">
                <a:solidFill>
                  <a:schemeClr val="tx1"/>
                </a:solidFill>
              </a:rPr>
              <a:t>We contribute </a:t>
            </a:r>
            <a:r>
              <a:rPr lang="en-US" sz="1600" dirty="0">
                <a:solidFill>
                  <a:schemeClr val="tx1"/>
                </a:solidFill>
              </a:rPr>
              <a:t>to the </a:t>
            </a:r>
            <a:r>
              <a:rPr lang="en-US" sz="1600" dirty="0">
                <a:solidFill>
                  <a:srgbClr val="0070C0"/>
                </a:solidFill>
              </a:rPr>
              <a:t>radiometric (and spectral) calibration</a:t>
            </a:r>
            <a:r>
              <a:rPr lang="en-US" sz="1600" dirty="0">
                <a:solidFill>
                  <a:schemeClr val="tx1"/>
                </a:solidFill>
              </a:rPr>
              <a:t> of the two TIR bands of TANSO-FTS-2 spectra. </a:t>
            </a:r>
          </a:p>
          <a:p>
            <a:pPr marL="342900" indent="-342900" algn="just">
              <a:buFont typeface="Arial" panose="020B0604020202020204" pitchFamily="34" charset="0"/>
              <a:buChar char="•"/>
            </a:pPr>
            <a:r>
              <a:rPr lang="en-US" sz="1600" dirty="0" smtClean="0">
                <a:solidFill>
                  <a:schemeClr val="tx1"/>
                </a:solidFill>
              </a:rPr>
              <a:t>We have perform intercomparison </a:t>
            </a:r>
            <a:r>
              <a:rPr lang="en-US" sz="1600" dirty="0">
                <a:solidFill>
                  <a:schemeClr val="tx1"/>
                </a:solidFill>
              </a:rPr>
              <a:t>of </a:t>
            </a:r>
            <a:r>
              <a:rPr lang="en-US" sz="1600" dirty="0" smtClean="0">
                <a:solidFill>
                  <a:schemeClr val="tx1"/>
                </a:solidFill>
              </a:rPr>
              <a:t>GOSAT-2 </a:t>
            </a:r>
            <a:r>
              <a:rPr lang="en-US" sz="1600" dirty="0">
                <a:solidFill>
                  <a:schemeClr val="tx1"/>
                </a:solidFill>
              </a:rPr>
              <a:t>(TANSO-FTS-2) and IASI-A, B, C retrieved products for nearly coincident footprints.</a:t>
            </a:r>
          </a:p>
          <a:p>
            <a:pPr marL="342900" indent="-342900" algn="just">
              <a:buFont typeface="Arial" panose="020B0604020202020204" pitchFamily="34" charset="0"/>
              <a:buChar char="•"/>
            </a:pPr>
            <a:r>
              <a:rPr lang="en-US" sz="1600" dirty="0" smtClean="0">
                <a:solidFill>
                  <a:schemeClr val="tx1"/>
                </a:solidFill>
                <a:cs typeface="Calibri" panose="020F0502020204030204" pitchFamily="34" charset="0"/>
              </a:rPr>
              <a:t>As for GOSAT previously</a:t>
            </a:r>
            <a:r>
              <a:rPr lang="en-US" sz="1600" smtClean="0">
                <a:solidFill>
                  <a:schemeClr val="tx1"/>
                </a:solidFill>
                <a:cs typeface="Calibri" panose="020F0502020204030204" pitchFamily="34" charset="0"/>
              </a:rPr>
              <a:t>, it </a:t>
            </a:r>
            <a:r>
              <a:rPr lang="en-US" sz="1600" dirty="0">
                <a:solidFill>
                  <a:schemeClr val="tx1"/>
                </a:solidFill>
                <a:cs typeface="Calibri" panose="020F0502020204030204" pitchFamily="34" charset="0"/>
              </a:rPr>
              <a:t>is very important to </a:t>
            </a:r>
            <a:r>
              <a:rPr lang="en-US" sz="1600" dirty="0" smtClean="0">
                <a:solidFill>
                  <a:schemeClr val="tx1"/>
                </a:solidFill>
                <a:cs typeface="Calibri" panose="020F0502020204030204" pitchFamily="34" charset="0"/>
              </a:rPr>
              <a:t>improve and then confirm </a:t>
            </a:r>
            <a:r>
              <a:rPr lang="en-US" sz="1600" dirty="0">
                <a:solidFill>
                  <a:schemeClr val="tx1"/>
                </a:solidFill>
                <a:cs typeface="Calibri" panose="020F0502020204030204" pitchFamily="34" charset="0"/>
              </a:rPr>
              <a:t>the </a:t>
            </a:r>
            <a:r>
              <a:rPr lang="en-US" sz="1600" dirty="0">
                <a:solidFill>
                  <a:srgbClr val="0070C0"/>
                </a:solidFill>
                <a:cs typeface="Calibri" panose="020F0502020204030204" pitchFamily="34" charset="0"/>
              </a:rPr>
              <a:t>absolute radiometric calibration of </a:t>
            </a:r>
            <a:r>
              <a:rPr lang="en-US" sz="1600" dirty="0" smtClean="0">
                <a:solidFill>
                  <a:srgbClr val="0070C0"/>
                </a:solidFill>
                <a:cs typeface="Calibri" panose="020F0502020204030204" pitchFamily="34" charset="0"/>
              </a:rPr>
              <a:t>TANSO-FTS2 </a:t>
            </a:r>
            <a:r>
              <a:rPr lang="en-US" sz="1600" dirty="0">
                <a:solidFill>
                  <a:srgbClr val="0070C0"/>
                </a:solidFill>
                <a:cs typeface="Calibri" panose="020F0502020204030204" pitchFamily="34" charset="0"/>
              </a:rPr>
              <a:t>in the TIR </a:t>
            </a:r>
            <a:r>
              <a:rPr lang="en-US" sz="1600" dirty="0">
                <a:solidFill>
                  <a:schemeClr val="tx1"/>
                </a:solidFill>
                <a:cs typeface="Calibri" panose="020F0502020204030204" pitchFamily="34" charset="0"/>
              </a:rPr>
              <a:t>for providing series of </a:t>
            </a:r>
            <a:r>
              <a:rPr lang="en-US" sz="1600" dirty="0">
                <a:solidFill>
                  <a:srgbClr val="0070C0"/>
                </a:solidFill>
                <a:cs typeface="Calibri" panose="020F0502020204030204" pitchFamily="34" charset="0"/>
              </a:rPr>
              <a:t>“climate quality variables” for T</a:t>
            </a:r>
            <a:r>
              <a:rPr lang="en-US" sz="1600" baseline="-25000" dirty="0">
                <a:solidFill>
                  <a:srgbClr val="0070C0"/>
                </a:solidFill>
                <a:cs typeface="Calibri" panose="020F0502020204030204" pitchFamily="34" charset="0"/>
              </a:rPr>
              <a:t>surf</a:t>
            </a:r>
            <a:r>
              <a:rPr lang="en-US" sz="1600" dirty="0">
                <a:solidFill>
                  <a:srgbClr val="0070C0"/>
                </a:solidFill>
                <a:cs typeface="Calibri" panose="020F0502020204030204" pitchFamily="34" charset="0"/>
              </a:rPr>
              <a:t> and possibly CO</a:t>
            </a:r>
            <a:r>
              <a:rPr lang="en-US" sz="1600" baseline="-25000" dirty="0">
                <a:solidFill>
                  <a:srgbClr val="0070C0"/>
                </a:solidFill>
                <a:cs typeface="Calibri" panose="020F0502020204030204" pitchFamily="34" charset="0"/>
              </a:rPr>
              <a:t>2</a:t>
            </a:r>
            <a:r>
              <a:rPr lang="en-US" sz="1600" dirty="0">
                <a:solidFill>
                  <a:srgbClr val="0070C0"/>
                </a:solidFill>
                <a:cs typeface="Calibri" panose="020F0502020204030204" pitchFamily="34" charset="0"/>
              </a:rPr>
              <a:t> </a:t>
            </a:r>
            <a:r>
              <a:rPr lang="en-US" sz="1600" dirty="0">
                <a:solidFill>
                  <a:schemeClr val="tx1"/>
                </a:solidFill>
                <a:cs typeface="Calibri" panose="020F0502020204030204" pitchFamily="34" charset="0"/>
              </a:rPr>
              <a:t>in the not so well documented Arctic Ocean region not covered by the SWIR/NIR </a:t>
            </a:r>
            <a:r>
              <a:rPr lang="en-US" sz="1600" dirty="0" smtClean="0">
                <a:solidFill>
                  <a:schemeClr val="tx1"/>
                </a:solidFill>
                <a:cs typeface="Calibri" panose="020F0502020204030204" pitchFamily="34" charset="0"/>
              </a:rPr>
              <a:t>bands</a:t>
            </a:r>
          </a:p>
          <a:p>
            <a:pPr marL="342900" indent="-342900" algn="just">
              <a:buFont typeface="Arial" panose="020B0604020202020204" pitchFamily="34" charset="0"/>
              <a:buChar char="•"/>
            </a:pPr>
            <a:endParaRPr lang="en-US" sz="700" dirty="0" smtClean="0">
              <a:solidFill>
                <a:schemeClr val="tx1"/>
              </a:solidFill>
              <a:cs typeface="Calibri" panose="020F0502020204030204" pitchFamily="34" charset="0"/>
            </a:endParaRPr>
          </a:p>
          <a:p>
            <a:pPr marL="342900" indent="-342900" algn="just">
              <a:buFont typeface="Arial" panose="020B0604020202020204" pitchFamily="34" charset="0"/>
              <a:buChar char="•"/>
            </a:pPr>
            <a:r>
              <a:rPr lang="en-US" sz="1600" dirty="0" smtClean="0">
                <a:solidFill>
                  <a:schemeClr val="tx1"/>
                </a:solidFill>
                <a:cs typeface="Calibri" panose="020F0502020204030204" pitchFamily="34" charset="0"/>
              </a:rPr>
              <a:t>Next step : use </a:t>
            </a:r>
            <a:r>
              <a:rPr lang="en-US" sz="1600" smtClean="0">
                <a:solidFill>
                  <a:schemeClr val="tx1"/>
                </a:solidFill>
                <a:cs typeface="Calibri" panose="020F0502020204030204" pitchFamily="34" charset="0"/>
              </a:rPr>
              <a:t>of the latest </a:t>
            </a:r>
            <a:r>
              <a:rPr lang="en-US" sz="1600" dirty="0" smtClean="0">
                <a:solidFill>
                  <a:schemeClr val="tx1"/>
                </a:solidFill>
                <a:cs typeface="Calibri" panose="020F0502020204030204" pitchFamily="34" charset="0"/>
              </a:rPr>
              <a:t>L1B version.</a:t>
            </a:r>
          </a:p>
          <a:p>
            <a:pPr marL="342900" indent="-342900" algn="just">
              <a:buFont typeface="Arial" panose="020B0604020202020204" pitchFamily="34" charset="0"/>
              <a:buChar char="•"/>
            </a:pPr>
            <a:r>
              <a:rPr lang="en-US" sz="1600" dirty="0">
                <a:solidFill>
                  <a:schemeClr val="tx1"/>
                </a:solidFill>
                <a:cs typeface="Calibri" panose="020F0502020204030204" pitchFamily="34" charset="0"/>
              </a:rPr>
              <a:t>Use of CAM image in addition to CAI2 for cloud filtering under study</a:t>
            </a:r>
            <a:r>
              <a:rPr lang="en-US" sz="1600" dirty="0" smtClean="0">
                <a:solidFill>
                  <a:schemeClr val="tx1"/>
                </a:solidFill>
                <a:cs typeface="Calibri" panose="020F0502020204030204" pitchFamily="34" charset="0"/>
              </a:rPr>
              <a:t>.</a:t>
            </a:r>
          </a:p>
          <a:p>
            <a:pPr marL="342900" indent="-342900" algn="just">
              <a:buFont typeface="Arial" panose="020B0604020202020204" pitchFamily="34" charset="0"/>
              <a:buChar char="•"/>
            </a:pPr>
            <a:r>
              <a:rPr lang="en-US" sz="1600" dirty="0" smtClean="0">
                <a:solidFill>
                  <a:schemeClr val="tx1"/>
                </a:solidFill>
                <a:cs typeface="Calibri" panose="020F0502020204030204" pitchFamily="34" charset="0"/>
              </a:rPr>
              <a:t>Not presented here but </a:t>
            </a:r>
            <a:r>
              <a:rPr lang="en-US" sz="1600" dirty="0">
                <a:solidFill>
                  <a:schemeClr val="tx1"/>
                </a:solidFill>
                <a:cs typeface="Calibri" panose="020F0502020204030204" pitchFamily="34" charset="0"/>
              </a:rPr>
              <a:t>under progression : XSF</a:t>
            </a:r>
            <a:r>
              <a:rPr lang="en-US" sz="1600" baseline="-25000" dirty="0">
                <a:solidFill>
                  <a:schemeClr val="tx1"/>
                </a:solidFill>
                <a:cs typeface="Calibri" panose="020F0502020204030204" pitchFamily="34" charset="0"/>
              </a:rPr>
              <a:t>6</a:t>
            </a:r>
            <a:r>
              <a:rPr lang="en-US" sz="1600" dirty="0">
                <a:solidFill>
                  <a:schemeClr val="tx1"/>
                </a:solidFill>
                <a:cs typeface="Calibri" panose="020F0502020204030204" pitchFamily="34" charset="0"/>
              </a:rPr>
              <a:t> </a:t>
            </a:r>
            <a:r>
              <a:rPr lang="en-US" sz="1600" dirty="0" smtClean="0">
                <a:solidFill>
                  <a:schemeClr val="tx1"/>
                </a:solidFill>
                <a:cs typeface="Calibri" panose="020F0502020204030204" pitchFamily="34" charset="0"/>
              </a:rPr>
              <a:t>retrieval</a:t>
            </a:r>
          </a:p>
          <a:p>
            <a:pPr marL="342900" indent="-342900" algn="just">
              <a:buFont typeface="Arial" panose="020B0604020202020204" pitchFamily="34" charset="0"/>
              <a:buChar char="•"/>
            </a:pPr>
            <a:endParaRPr lang="en-US" sz="1600" dirty="0">
              <a:solidFill>
                <a:schemeClr val="tx1"/>
              </a:solidFill>
            </a:endParaRPr>
          </a:p>
        </p:txBody>
      </p:sp>
      <p:grpSp>
        <p:nvGrpSpPr>
          <p:cNvPr id="11" name="Groupe 10"/>
          <p:cNvGrpSpPr/>
          <p:nvPr/>
        </p:nvGrpSpPr>
        <p:grpSpPr>
          <a:xfrm>
            <a:off x="419478" y="5456273"/>
            <a:ext cx="1928975" cy="1251507"/>
            <a:chOff x="6635499" y="2929551"/>
            <a:chExt cx="1928975" cy="1251507"/>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306" y="2929551"/>
              <a:ext cx="993070" cy="319023"/>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499" y="3879243"/>
              <a:ext cx="1059928" cy="290515"/>
            </a:xfrm>
            <a:prstGeom prst="rect">
              <a:avLst/>
            </a:prstGeom>
          </p:spPr>
        </p:pic>
        <p:pic>
          <p:nvPicPr>
            <p:cNvPr id="14" name="Picture 8" descr="http://1.bp.blogspot.com/-nZcecdJfeik/TdUF1dFxxmI/AAAAAAAABSM/mBxdKCemkSg/s1600/jaxa_logo_e-500x294.jpg"/>
            <p:cNvPicPr>
              <a:picLocks noChangeAspect="1" noChangeArrowheads="1"/>
            </p:cNvPicPr>
            <p:nvPr/>
          </p:nvPicPr>
          <p:blipFill>
            <a:blip r:embed="rId4" cstate="print"/>
            <a:srcRect/>
            <a:stretch>
              <a:fillRect/>
            </a:stretch>
          </p:blipFill>
          <p:spPr bwMode="auto">
            <a:xfrm>
              <a:off x="7812360" y="3383210"/>
              <a:ext cx="559877" cy="329208"/>
            </a:xfrm>
            <a:prstGeom prst="rect">
              <a:avLst/>
            </a:prstGeom>
            <a:noFill/>
          </p:spPr>
        </p:pic>
        <p:pic>
          <p:nvPicPr>
            <p:cNvPr id="15" name="Picture 6" descr="http://www.toxicology.org/ai/meet/cct_images/NIES_logo.jpg"/>
            <p:cNvPicPr>
              <a:picLocks noChangeAspect="1" noChangeArrowheads="1"/>
            </p:cNvPicPr>
            <p:nvPr/>
          </p:nvPicPr>
          <p:blipFill>
            <a:blip r:embed="rId5" cstate="print"/>
            <a:srcRect/>
            <a:stretch>
              <a:fillRect/>
            </a:stretch>
          </p:blipFill>
          <p:spPr bwMode="auto">
            <a:xfrm>
              <a:off x="6707044" y="3459257"/>
              <a:ext cx="489747" cy="253161"/>
            </a:xfrm>
            <a:prstGeom prst="rect">
              <a:avLst/>
            </a:prstGeom>
            <a:noFill/>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5057" y="3812242"/>
              <a:ext cx="699417" cy="368816"/>
            </a:xfrm>
            <a:prstGeom prst="rect">
              <a:avLst/>
            </a:prstGeom>
          </p:spPr>
        </p:pic>
      </p:grpSp>
      <p:sp>
        <p:nvSpPr>
          <p:cNvPr id="17" name="Espace réservé du contenu 2"/>
          <p:cNvSpPr txBox="1">
            <a:spLocks/>
          </p:cNvSpPr>
          <p:nvPr/>
        </p:nvSpPr>
        <p:spPr bwMode="auto">
          <a:xfrm>
            <a:off x="2630311" y="5572378"/>
            <a:ext cx="4998577" cy="13214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solidFill>
                  <a:schemeClr val="accent1"/>
                </a:solidFill>
              </a:rPr>
              <a:t>Acknowledgements : </a:t>
            </a:r>
          </a:p>
          <a:p>
            <a:r>
              <a:rPr lang="en-GB" sz="1400" dirty="0"/>
              <a:t>Support from to LATMOS and IPSL </a:t>
            </a:r>
          </a:p>
          <a:p>
            <a:r>
              <a:rPr lang="en-GB" sz="1400" dirty="0"/>
              <a:t>Access to </a:t>
            </a:r>
            <a:r>
              <a:rPr lang="en-GB" sz="1400" dirty="0" smtClean="0"/>
              <a:t>GOSAT and GOSAT2  </a:t>
            </a:r>
            <a:r>
              <a:rPr lang="en-GB" sz="1400" dirty="0"/>
              <a:t>L1b spectra of NIES and JAXA</a:t>
            </a:r>
          </a:p>
          <a:p>
            <a:r>
              <a:rPr lang="en-GB" sz="1400" dirty="0"/>
              <a:t>French atmospheric data base AERIS and Eumetsat</a:t>
            </a:r>
          </a:p>
        </p:txBody>
      </p:sp>
      <p:pic>
        <p:nvPicPr>
          <p:cNvPr id="18" name="Image 17"/>
          <p:cNvPicPr>
            <a:picLocks noChangeAspect="1"/>
          </p:cNvPicPr>
          <p:nvPr/>
        </p:nvPicPr>
        <p:blipFill>
          <a:blip r:embed="rId7"/>
          <a:stretch>
            <a:fillRect/>
          </a:stretch>
        </p:blipFill>
        <p:spPr>
          <a:xfrm>
            <a:off x="7671277" y="3701213"/>
            <a:ext cx="4188499" cy="2879452"/>
          </a:xfrm>
          <a:prstGeom prst="rect">
            <a:avLst/>
          </a:prstGeom>
        </p:spPr>
      </p:pic>
      <p:pic>
        <p:nvPicPr>
          <p:cNvPr id="19" name="Imag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3618" y="88333"/>
            <a:ext cx="4694427" cy="3520821"/>
          </a:xfrm>
          <a:prstGeom prst="rect">
            <a:avLst/>
          </a:prstGeom>
        </p:spPr>
      </p:pic>
    </p:spTree>
    <p:extLst>
      <p:ext uri="{BB962C8B-B14F-4D97-AF65-F5344CB8AC3E}">
        <p14:creationId xmlns:p14="http://schemas.microsoft.com/office/powerpoint/2010/main" val="13327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991544" y="260648"/>
            <a:ext cx="8064896" cy="692696"/>
          </a:xfrm>
        </p:spPr>
        <p:txBody>
          <a:bodyPr/>
          <a:lstStyle/>
          <a:p>
            <a:r>
              <a:rPr lang="en-GB" sz="4000" dirty="0" smtClean="0">
                <a:solidFill>
                  <a:srgbClr val="0070C0"/>
                </a:solidFill>
              </a:rPr>
              <a:t>Context and Outline</a:t>
            </a:r>
            <a:endParaRPr lang="en-GB" sz="4000" dirty="0">
              <a:solidFill>
                <a:srgbClr val="0070C0"/>
              </a:solidFill>
            </a:endParaRPr>
          </a:p>
        </p:txBody>
      </p:sp>
      <p:sp>
        <p:nvSpPr>
          <p:cNvPr id="5123" name="Espace réservé du contenu 2"/>
          <p:cNvSpPr>
            <a:spLocks noGrp="1"/>
          </p:cNvSpPr>
          <p:nvPr>
            <p:ph idx="1"/>
          </p:nvPr>
        </p:nvSpPr>
        <p:spPr>
          <a:xfrm>
            <a:off x="256888" y="1097360"/>
            <a:ext cx="9075652" cy="5760640"/>
          </a:xfrm>
        </p:spPr>
        <p:txBody>
          <a:bodyPr>
            <a:normAutofit lnSpcReduction="10000"/>
          </a:bodyPr>
          <a:lstStyle/>
          <a:p>
            <a:pPr algn="just"/>
            <a:r>
              <a:rPr lang="en-US" sz="2000" dirty="0" smtClean="0"/>
              <a:t>Among the instruments performing remote sensing from space, measurements using Fourier transform spectrometers operating in the thermal infrared (TIR) spectral domain are not hampered by the requirement of not too large solar zenith angles as in SWIR measurements. </a:t>
            </a:r>
            <a:endParaRPr lang="en-US" sz="2000" dirty="0"/>
          </a:p>
          <a:p>
            <a:pPr algn="just"/>
            <a:r>
              <a:rPr lang="en-US" sz="2000" dirty="0"/>
              <a:t>In this study we concentrate </a:t>
            </a:r>
            <a:r>
              <a:rPr lang="en-US" sz="2000" dirty="0" smtClean="0"/>
              <a:t>on </a:t>
            </a:r>
            <a:r>
              <a:rPr lang="en-US" sz="2000" dirty="0"/>
              <a:t>the </a:t>
            </a:r>
            <a:r>
              <a:rPr lang="en-US" sz="2000" dirty="0">
                <a:solidFill>
                  <a:srgbClr val="0070C0"/>
                </a:solidFill>
              </a:rPr>
              <a:t>calibration/validation of the Thermal and Near Infrared Sensor</a:t>
            </a:r>
            <a:r>
              <a:rPr lang="en-US" sz="2000" dirty="0"/>
              <a:t> for Carbon Observation (TANSO)–Fourier Transform Spectrometer (</a:t>
            </a:r>
            <a:r>
              <a:rPr lang="en-US" sz="2000" dirty="0" smtClean="0"/>
              <a:t>FTS2) </a:t>
            </a:r>
            <a:r>
              <a:rPr lang="en-US" sz="2000" dirty="0"/>
              <a:t>spectra in the TIR spectral region (B4 </a:t>
            </a:r>
            <a:r>
              <a:rPr lang="en-US" sz="2000" dirty="0" smtClean="0"/>
              <a:t>&amp; B5 band</a:t>
            </a:r>
            <a:r>
              <a:rPr lang="en-US" sz="2000" dirty="0"/>
              <a:t>) </a:t>
            </a:r>
            <a:r>
              <a:rPr lang="en-US" sz="2000" dirty="0">
                <a:solidFill>
                  <a:srgbClr val="0070C0"/>
                </a:solidFill>
              </a:rPr>
              <a:t>over the Arctic Ocean</a:t>
            </a:r>
            <a:r>
              <a:rPr lang="en-US" sz="2000" dirty="0"/>
              <a:t> </a:t>
            </a:r>
          </a:p>
          <a:p>
            <a:pPr algn="just"/>
            <a:r>
              <a:rPr lang="en-US" sz="2000" dirty="0" smtClean="0"/>
              <a:t>The </a:t>
            </a:r>
            <a:r>
              <a:rPr lang="en-US" sz="2000" dirty="0"/>
              <a:t>changes in the </a:t>
            </a:r>
            <a:r>
              <a:rPr lang="en-US" sz="2000" dirty="0">
                <a:solidFill>
                  <a:srgbClr val="0070C0"/>
                </a:solidFill>
              </a:rPr>
              <a:t>various versions of L1b products</a:t>
            </a:r>
            <a:r>
              <a:rPr lang="en-US" sz="2000" dirty="0"/>
              <a:t> in </a:t>
            </a:r>
            <a:r>
              <a:rPr lang="en-US" sz="2000" dirty="0" smtClean="0"/>
              <a:t>TIR bands </a:t>
            </a:r>
            <a:r>
              <a:rPr lang="en-US" sz="2000" dirty="0"/>
              <a:t>were resulting in different retrieved products</a:t>
            </a:r>
          </a:p>
          <a:p>
            <a:pPr algn="just"/>
            <a:r>
              <a:rPr lang="en-US" sz="2000" dirty="0"/>
              <a:t>Our goal was to quantify the differences between versions and to contribute to the </a:t>
            </a:r>
            <a:r>
              <a:rPr lang="en-US" sz="2000" dirty="0">
                <a:solidFill>
                  <a:srgbClr val="0070C0"/>
                </a:solidFill>
              </a:rPr>
              <a:t>assessment of the quality of the successive new </a:t>
            </a:r>
            <a:r>
              <a:rPr lang="en-US" sz="2000" dirty="0" smtClean="0">
                <a:solidFill>
                  <a:srgbClr val="0070C0"/>
                </a:solidFill>
              </a:rPr>
              <a:t>versions</a:t>
            </a:r>
            <a:r>
              <a:rPr lang="en-US" sz="2000" dirty="0" smtClean="0"/>
              <a:t> </a:t>
            </a:r>
            <a:endParaRPr lang="en-US" sz="2000" dirty="0"/>
          </a:p>
          <a:p>
            <a:pPr algn="just"/>
            <a:r>
              <a:rPr lang="en-GB" sz="2000" dirty="0" smtClean="0"/>
              <a:t>We will present feedback </a:t>
            </a:r>
            <a:r>
              <a:rPr lang="en-GB" sz="2000" dirty="0"/>
              <a:t>on </a:t>
            </a:r>
            <a:r>
              <a:rPr lang="en-GB" sz="2000" dirty="0" smtClean="0"/>
              <a:t>TANSO-FTS&amp;FTS2 Cal/Val </a:t>
            </a:r>
            <a:r>
              <a:rPr lang="en-GB" sz="2000" dirty="0"/>
              <a:t>activities</a:t>
            </a:r>
          </a:p>
          <a:p>
            <a:pPr lvl="1" algn="just"/>
            <a:r>
              <a:rPr lang="en-GB" sz="2000" dirty="0"/>
              <a:t>Rationale for this study and evolution of the L1B versions in </a:t>
            </a:r>
            <a:r>
              <a:rPr lang="en-GB" sz="2000" dirty="0" smtClean="0"/>
              <a:t>TANSO-FTS2 </a:t>
            </a:r>
            <a:r>
              <a:rPr lang="en-GB" sz="2000" dirty="0"/>
              <a:t>band </a:t>
            </a:r>
            <a:r>
              <a:rPr lang="en-GB" sz="2000" dirty="0" smtClean="0"/>
              <a:t>B4 &amp; B5.</a:t>
            </a:r>
            <a:endParaRPr lang="en-GB" sz="2000" dirty="0"/>
          </a:p>
          <a:p>
            <a:pPr lvl="1" algn="just"/>
            <a:r>
              <a:rPr lang="en-GB" sz="2000" dirty="0"/>
              <a:t>Retrieval scheme in the TIR for the 10.4 µm window for spectra collected by GOSAT over the ice free Arctic Ocean in summer.</a:t>
            </a:r>
            <a:endParaRPr lang="en-GB" sz="2000" dirty="0">
              <a:solidFill>
                <a:srgbClr val="0070C0"/>
              </a:solidFill>
            </a:endParaRPr>
          </a:p>
          <a:p>
            <a:pPr lvl="1" algn="just"/>
            <a:r>
              <a:rPr lang="en-GB" sz="2000" dirty="0">
                <a:solidFill>
                  <a:srgbClr val="0070C0"/>
                </a:solidFill>
              </a:rPr>
              <a:t>Comparison with IASI</a:t>
            </a:r>
            <a:r>
              <a:rPr lang="en-GB" sz="2000" dirty="0"/>
              <a:t>.</a:t>
            </a:r>
          </a:p>
          <a:p>
            <a:pPr lvl="1" algn="just"/>
            <a:r>
              <a:rPr lang="en-GB" sz="2000" dirty="0"/>
              <a:t>Comparison between </a:t>
            </a:r>
            <a:r>
              <a:rPr lang="en-GB" sz="2000" dirty="0" smtClean="0"/>
              <a:t>versions </a:t>
            </a:r>
            <a:r>
              <a:rPr lang="en-GB" sz="2000" dirty="0"/>
              <a:t>of </a:t>
            </a:r>
            <a:r>
              <a:rPr lang="en-GB" sz="2000" dirty="0" smtClean="0"/>
              <a:t>TANSO-FTS/2 </a:t>
            </a:r>
            <a:r>
              <a:rPr lang="en-GB" sz="2000" dirty="0"/>
              <a:t>L1B</a:t>
            </a:r>
            <a:r>
              <a:rPr lang="en-GB" sz="2000" dirty="0" smtClean="0"/>
              <a:t>.</a:t>
            </a:r>
            <a:endParaRPr lang="en-GB" sz="20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999" y="3650577"/>
            <a:ext cx="1939764" cy="145482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3992" y="1914525"/>
            <a:ext cx="1870645" cy="140298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6905" y="5200649"/>
            <a:ext cx="1887732" cy="1415799"/>
          </a:xfrm>
          <a:prstGeom prst="rect">
            <a:avLst/>
          </a:prstGeom>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1909" y="224681"/>
            <a:ext cx="1597944" cy="1457325"/>
          </a:xfrm>
          <a:prstGeom prst="rect">
            <a:avLst/>
          </a:prstGeom>
        </p:spPr>
      </p:pic>
    </p:spTree>
    <p:extLst>
      <p:ext uri="{BB962C8B-B14F-4D97-AF65-F5344CB8AC3E}">
        <p14:creationId xmlns:p14="http://schemas.microsoft.com/office/powerpoint/2010/main" val="145148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991544" y="260648"/>
            <a:ext cx="8064896" cy="692696"/>
          </a:xfrm>
        </p:spPr>
        <p:txBody>
          <a:bodyPr/>
          <a:lstStyle/>
          <a:p>
            <a:r>
              <a:rPr lang="en-GB" sz="4000" dirty="0" smtClean="0">
                <a:solidFill>
                  <a:srgbClr val="0070C0"/>
                </a:solidFill>
              </a:rPr>
              <a:t>Previous results for GOSAT</a:t>
            </a:r>
            <a:endParaRPr lang="en-GB" sz="4000" dirty="0">
              <a:solidFill>
                <a:srgbClr val="0070C0"/>
              </a:solidFill>
            </a:endParaRPr>
          </a:p>
        </p:txBody>
      </p:sp>
      <p:sp>
        <p:nvSpPr>
          <p:cNvPr id="5123" name="Espace réservé du contenu 2"/>
          <p:cNvSpPr>
            <a:spLocks noGrp="1"/>
          </p:cNvSpPr>
          <p:nvPr>
            <p:ph idx="1"/>
          </p:nvPr>
        </p:nvSpPr>
        <p:spPr>
          <a:xfrm>
            <a:off x="285189" y="1097360"/>
            <a:ext cx="5108742" cy="5760640"/>
          </a:xfrm>
        </p:spPr>
        <p:txBody>
          <a:bodyPr>
            <a:normAutofit/>
          </a:bodyPr>
          <a:lstStyle/>
          <a:p>
            <a:pPr algn="just"/>
            <a:r>
              <a:rPr lang="en-GB" sz="1600" dirty="0"/>
              <a:t>As a contribution to the </a:t>
            </a:r>
            <a:r>
              <a:rPr lang="en-GB" sz="1600" dirty="0">
                <a:solidFill>
                  <a:srgbClr val="0070C0"/>
                </a:solidFill>
              </a:rPr>
              <a:t>calibration/validation activities</a:t>
            </a:r>
            <a:r>
              <a:rPr lang="en-GB" sz="1600" dirty="0"/>
              <a:t> for GOSAT, we were wanting to use the </a:t>
            </a:r>
            <a:r>
              <a:rPr lang="en-GB" sz="1600" dirty="0">
                <a:solidFill>
                  <a:srgbClr val="0070C0"/>
                </a:solidFill>
              </a:rPr>
              <a:t>TIR spectra</a:t>
            </a:r>
            <a:r>
              <a:rPr lang="en-GB" sz="1600" dirty="0">
                <a:solidFill>
                  <a:srgbClr val="FF0000"/>
                </a:solidFill>
              </a:rPr>
              <a:t> </a:t>
            </a:r>
            <a:r>
              <a:rPr lang="en-GB" sz="1600" dirty="0"/>
              <a:t>of </a:t>
            </a:r>
            <a:r>
              <a:rPr lang="en-GB" sz="1600" dirty="0">
                <a:solidFill>
                  <a:srgbClr val="0070C0"/>
                </a:solidFill>
              </a:rPr>
              <a:t>TANSO-FTS</a:t>
            </a:r>
            <a:r>
              <a:rPr lang="en-GB" sz="1600" dirty="0"/>
              <a:t> in B4 to compare our retrieved L2 GOSAT products with similar L2 IASI products obtained using </a:t>
            </a:r>
            <a:r>
              <a:rPr lang="en-GB" sz="1600" dirty="0">
                <a:solidFill>
                  <a:srgbClr val="0070C0"/>
                </a:solidFill>
              </a:rPr>
              <a:t>IASI L1C spectra</a:t>
            </a:r>
            <a:r>
              <a:rPr lang="en-GB" sz="1600" dirty="0"/>
              <a:t> with exactly the same «home made» inversion configuration (LARA algorithm)</a:t>
            </a:r>
          </a:p>
          <a:p>
            <a:pPr algn="just"/>
            <a:r>
              <a:rPr lang="en-GB" sz="1600" dirty="0"/>
              <a:t>It appeared quickly that the </a:t>
            </a:r>
            <a:r>
              <a:rPr lang="en-GB" sz="1600" dirty="0">
                <a:solidFill>
                  <a:srgbClr val="0070C0"/>
                </a:solidFill>
              </a:rPr>
              <a:t>changes in the various versions</a:t>
            </a:r>
            <a:r>
              <a:rPr lang="en-GB" sz="1600" dirty="0"/>
              <a:t> of L1b spectra in B4 were resulting in </a:t>
            </a:r>
            <a:r>
              <a:rPr lang="en-GB" sz="1600" dirty="0">
                <a:solidFill>
                  <a:srgbClr val="0070C0"/>
                </a:solidFill>
              </a:rPr>
              <a:t>different retrieved L2 products</a:t>
            </a:r>
          </a:p>
          <a:p>
            <a:pPr algn="just"/>
            <a:r>
              <a:rPr lang="en-GB" sz="1600" dirty="0"/>
              <a:t>Our goal was to </a:t>
            </a:r>
            <a:r>
              <a:rPr lang="en-GB" sz="1600" dirty="0">
                <a:solidFill>
                  <a:srgbClr val="0070C0"/>
                </a:solidFill>
              </a:rPr>
              <a:t>quantify the differences</a:t>
            </a:r>
            <a:r>
              <a:rPr lang="en-GB" sz="1600" dirty="0">
                <a:solidFill>
                  <a:srgbClr val="FF0000"/>
                </a:solidFill>
              </a:rPr>
              <a:t> </a:t>
            </a:r>
            <a:r>
              <a:rPr lang="en-GB" sz="1600" dirty="0"/>
              <a:t>between versions and to contribute to the assessment of the quality of the successive versions</a:t>
            </a:r>
          </a:p>
        </p:txBody>
      </p:sp>
      <p:pic>
        <p:nvPicPr>
          <p:cNvPr id="11" name="Image 10" descr="corr-tsurf3"/>
          <p:cNvPicPr/>
          <p:nvPr/>
        </p:nvPicPr>
        <p:blipFill>
          <a:blip r:embed="rId3">
            <a:extLst>
              <a:ext uri="{28A0092B-C50C-407E-A947-70E740481C1C}">
                <a14:useLocalDpi xmlns:a14="http://schemas.microsoft.com/office/drawing/2010/main" val="0"/>
              </a:ext>
            </a:extLst>
          </a:blip>
          <a:srcRect/>
          <a:stretch>
            <a:fillRect/>
          </a:stretch>
        </p:blipFill>
        <p:spPr bwMode="auto">
          <a:xfrm>
            <a:off x="6902875" y="918099"/>
            <a:ext cx="4910801" cy="3152830"/>
          </a:xfrm>
          <a:prstGeom prst="rect">
            <a:avLst/>
          </a:prstGeom>
          <a:noFill/>
          <a:ln>
            <a:noFill/>
          </a:ln>
        </p:spPr>
      </p:pic>
      <p:sp>
        <p:nvSpPr>
          <p:cNvPr id="13" name="Espace réservé du contenu 2"/>
          <p:cNvSpPr txBox="1">
            <a:spLocks/>
          </p:cNvSpPr>
          <p:nvPr/>
        </p:nvSpPr>
        <p:spPr>
          <a:xfrm>
            <a:off x="9007326" y="409613"/>
            <a:ext cx="3184674" cy="825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smtClean="0"/>
              <a:t>Correlation between </a:t>
            </a:r>
            <a:r>
              <a:rPr lang="en-US" sz="1600" dirty="0" err="1" smtClean="0"/>
              <a:t>T</a:t>
            </a:r>
            <a:r>
              <a:rPr lang="en-US" sz="1600" baseline="-25000" dirty="0" err="1" smtClean="0"/>
              <a:t>surf</a:t>
            </a:r>
            <a:r>
              <a:rPr lang="en-US" sz="1600" dirty="0" smtClean="0"/>
              <a:t> derived from TANSO-FTS and IASI-A in July/August 2013</a:t>
            </a:r>
            <a:endParaRPr lang="fr-FR" sz="1600" dirty="0"/>
          </a:p>
        </p:txBody>
      </p:sp>
      <p:sp>
        <p:nvSpPr>
          <p:cNvPr id="14" name="Espace réservé du contenu 2"/>
          <p:cNvSpPr txBox="1">
            <a:spLocks/>
          </p:cNvSpPr>
          <p:nvPr/>
        </p:nvSpPr>
        <p:spPr bwMode="auto">
          <a:xfrm>
            <a:off x="8616367" y="6487064"/>
            <a:ext cx="3394720" cy="370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smtClean="0"/>
              <a:t>See Payan </a:t>
            </a:r>
            <a:r>
              <a:rPr lang="en-US" sz="1200" dirty="0"/>
              <a:t>et al., Proc. SPIE 2016</a:t>
            </a:r>
            <a:endParaRPr lang="fr-FR" sz="1800" dirty="0"/>
          </a:p>
        </p:txBody>
      </p:sp>
      <p:pic>
        <p:nvPicPr>
          <p:cNvPr id="15" name="Image 14"/>
          <p:cNvPicPr>
            <a:picLocks noChangeAspect="1"/>
          </p:cNvPicPr>
          <p:nvPr/>
        </p:nvPicPr>
        <p:blipFill>
          <a:blip r:embed="rId4"/>
          <a:stretch>
            <a:fillRect/>
          </a:stretch>
        </p:blipFill>
        <p:spPr>
          <a:xfrm>
            <a:off x="240587" y="4392987"/>
            <a:ext cx="2227500" cy="1987923"/>
          </a:xfrm>
          <a:prstGeom prst="rect">
            <a:avLst/>
          </a:prstGeom>
        </p:spPr>
      </p:pic>
      <p:sp>
        <p:nvSpPr>
          <p:cNvPr id="16" name="Rectangle 15"/>
          <p:cNvSpPr/>
          <p:nvPr/>
        </p:nvSpPr>
        <p:spPr>
          <a:xfrm>
            <a:off x="2569634" y="4479007"/>
            <a:ext cx="3544563" cy="1600438"/>
          </a:xfrm>
          <a:prstGeom prst="rect">
            <a:avLst/>
          </a:prstGeom>
        </p:spPr>
        <p:txBody>
          <a:bodyPr wrap="square">
            <a:spAutoFit/>
          </a:bodyPr>
          <a:lstStyle/>
          <a:p>
            <a:pPr algn="just"/>
            <a:r>
              <a:rPr lang="en-US" sz="1400" dirty="0">
                <a:latin typeface="Calibri" panose="020F0502020204030204" pitchFamily="34" charset="0"/>
                <a:ea typeface="Calibri" panose="020F0502020204030204" pitchFamily="34" charset="0"/>
                <a:cs typeface="Times New Roman" panose="02020603050405020304" pitchFamily="18" charset="0"/>
              </a:rPr>
              <a:t>Plot of the footprint position of selected TANSO-FTS "clear, sea, normal lapse rate, good line contrast" for year 2009 to 2015. </a:t>
            </a:r>
            <a:r>
              <a:rPr lang="en-US" sz="1400" dirty="0">
                <a:solidFill>
                  <a:srgbClr val="000000"/>
                </a:solidFill>
                <a:latin typeface="Calibri" panose="020F0502020204030204" pitchFamily="34" charset="0"/>
              </a:rPr>
              <a:t>we found </a:t>
            </a:r>
          </a:p>
          <a:p>
            <a:r>
              <a:rPr lang="en-US" sz="1400" dirty="0">
                <a:solidFill>
                  <a:srgbClr val="000000"/>
                </a:solidFill>
                <a:latin typeface="Calibri" panose="020F0502020204030204" pitchFamily="34" charset="0"/>
              </a:rPr>
              <a:t>- 7905 negative lapse rate profiles, </a:t>
            </a:r>
          </a:p>
          <a:p>
            <a:r>
              <a:rPr lang="en-US" sz="1400" dirty="0">
                <a:solidFill>
                  <a:srgbClr val="000000"/>
                </a:solidFill>
                <a:latin typeface="Calibri" panose="020F0502020204030204" pitchFamily="34" charset="0"/>
              </a:rPr>
              <a:t>- 3089 isothermal profiles</a:t>
            </a:r>
          </a:p>
          <a:p>
            <a:r>
              <a:rPr lang="en-US" sz="1400" dirty="0">
                <a:solidFill>
                  <a:srgbClr val="000000"/>
                </a:solidFill>
                <a:latin typeface="Calibri" panose="020F0502020204030204" pitchFamily="34" charset="0"/>
              </a:rPr>
              <a:t>- 18951 profiles with temperature inversion</a:t>
            </a:r>
            <a:endParaRPr lang="fr-FR" sz="1400" dirty="0"/>
          </a:p>
        </p:txBody>
      </p:sp>
      <p:pic>
        <p:nvPicPr>
          <p:cNvPr id="17" name="Image 16"/>
          <p:cNvPicPr>
            <a:picLocks noChangeAspect="1"/>
          </p:cNvPicPr>
          <p:nvPr/>
        </p:nvPicPr>
        <p:blipFill>
          <a:blip r:embed="rId5"/>
          <a:stretch>
            <a:fillRect/>
          </a:stretch>
        </p:blipFill>
        <p:spPr>
          <a:xfrm>
            <a:off x="7311252" y="4392987"/>
            <a:ext cx="1696074" cy="1329834"/>
          </a:xfrm>
          <a:prstGeom prst="rect">
            <a:avLst/>
          </a:prstGeom>
        </p:spPr>
      </p:pic>
      <p:pic>
        <p:nvPicPr>
          <p:cNvPr id="18" name="Espace réservé du contenu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6951" y="5114857"/>
            <a:ext cx="1669378" cy="1252034"/>
          </a:xfrm>
          <a:prstGeom prst="rect">
            <a:avLst/>
          </a:prstGeom>
        </p:spPr>
      </p:pic>
      <p:sp>
        <p:nvSpPr>
          <p:cNvPr id="3" name="Rectangle 2"/>
          <p:cNvSpPr/>
          <p:nvPr/>
        </p:nvSpPr>
        <p:spPr>
          <a:xfrm>
            <a:off x="6023992" y="4095450"/>
            <a:ext cx="6096000" cy="646331"/>
          </a:xfrm>
          <a:prstGeom prst="rect">
            <a:avLst/>
          </a:prstGeom>
        </p:spPr>
        <p:txBody>
          <a:bodyPr>
            <a:spAutoFit/>
          </a:bodyPr>
          <a:lstStyle/>
          <a:p>
            <a:r>
              <a:rPr lang="en-GB" dirty="0">
                <a:solidFill>
                  <a:srgbClr val="0070C0"/>
                </a:solidFill>
              </a:rPr>
              <a:t>Radiometric comparison : mean spectra differences and residuals</a:t>
            </a:r>
            <a:endParaRPr lang="fr-FR" dirty="0"/>
          </a:p>
        </p:txBody>
      </p:sp>
    </p:spTree>
    <p:extLst>
      <p:ext uri="{BB962C8B-B14F-4D97-AF65-F5344CB8AC3E}">
        <p14:creationId xmlns:p14="http://schemas.microsoft.com/office/powerpoint/2010/main" val="36575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331735724"/>
              </p:ext>
            </p:extLst>
          </p:nvPr>
        </p:nvGraphicFramePr>
        <p:xfrm>
          <a:off x="558830" y="0"/>
          <a:ext cx="6277791" cy="6957392"/>
        </p:xfrm>
        <a:graphic>
          <a:graphicData uri="http://schemas.openxmlformats.org/presentationml/2006/ole">
            <mc:AlternateContent xmlns:mc="http://schemas.openxmlformats.org/markup-compatibility/2006">
              <mc:Choice xmlns:v="urn:schemas-microsoft-com:vml" Requires="v">
                <p:oleObj spid="_x0000_s1047" name="Graph" r:id="rId3" imgW="4384800" imgH="4860000" progId="Origin50.Graph">
                  <p:embed/>
                </p:oleObj>
              </mc:Choice>
              <mc:Fallback>
                <p:oleObj name="Graph" r:id="rId3" imgW="4384800" imgH="4860000" progId="Origin50.Graph">
                  <p:embed/>
                  <p:pic>
                    <p:nvPicPr>
                      <p:cNvPr id="5" name="Objet 4"/>
                      <p:cNvPicPr/>
                      <p:nvPr/>
                    </p:nvPicPr>
                    <p:blipFill>
                      <a:blip r:embed="rId4"/>
                      <a:stretch>
                        <a:fillRect/>
                      </a:stretch>
                    </p:blipFill>
                    <p:spPr>
                      <a:xfrm>
                        <a:off x="558830" y="0"/>
                        <a:ext cx="6277791" cy="6957392"/>
                      </a:xfrm>
                      <a:prstGeom prst="rect">
                        <a:avLst/>
                      </a:prstGeom>
                    </p:spPr>
                  </p:pic>
                </p:oleObj>
              </mc:Fallback>
            </mc:AlternateContent>
          </a:graphicData>
        </a:graphic>
      </p:graphicFrame>
      <p:sp>
        <p:nvSpPr>
          <p:cNvPr id="6" name="Titre 1"/>
          <p:cNvSpPr>
            <a:spLocks noGrp="1"/>
          </p:cNvSpPr>
          <p:nvPr>
            <p:ph type="title"/>
          </p:nvPr>
        </p:nvSpPr>
        <p:spPr>
          <a:xfrm>
            <a:off x="7146066" y="370968"/>
            <a:ext cx="4392336" cy="6408712"/>
          </a:xfrm>
        </p:spPr>
        <p:txBody>
          <a:bodyPr anchor="t"/>
          <a:lstStyle/>
          <a:p>
            <a:pPr lvl="0" algn="l"/>
            <a:r>
              <a:rPr lang="en-GB" sz="4000" dirty="0">
                <a:solidFill>
                  <a:srgbClr val="0070C0"/>
                </a:solidFill>
              </a:rPr>
              <a:t>L2 results</a:t>
            </a:r>
            <a:br>
              <a:rPr lang="en-GB" sz="4000" dirty="0">
                <a:solidFill>
                  <a:srgbClr val="0070C0"/>
                </a:solidFill>
              </a:rPr>
            </a:br>
            <a:r>
              <a:rPr lang="en-GB" sz="4000" dirty="0" smtClean="0">
                <a:solidFill>
                  <a:srgbClr val="0070C0"/>
                </a:solidFill>
              </a:rPr>
              <a:t/>
            </a:r>
            <a:br>
              <a:rPr lang="en-GB" sz="4000" dirty="0" smtClean="0">
                <a:solidFill>
                  <a:srgbClr val="0070C0"/>
                </a:solidFill>
              </a:rPr>
            </a:br>
            <a:r>
              <a:rPr lang="en-US" sz="1400" i="1" dirty="0" smtClean="0"/>
              <a:t>clear </a:t>
            </a:r>
            <a:r>
              <a:rPr lang="en-US" sz="1400" i="1" dirty="0"/>
              <a:t>IFOVs,  over sea and with a normal atmospheric lapse rate T(z) profile </a:t>
            </a:r>
            <a:r>
              <a:rPr lang="en-GB" sz="3200" dirty="0"/>
              <a:t/>
            </a:r>
            <a:br>
              <a:rPr lang="en-GB" sz="3200" dirty="0"/>
            </a:br>
            <a:r>
              <a:rPr lang="en-GB" sz="900" dirty="0"/>
              <a:t/>
            </a:r>
            <a:br>
              <a:rPr lang="en-GB" sz="900" dirty="0"/>
            </a:br>
            <a:r>
              <a:rPr lang="en-GB" sz="900" dirty="0" smtClean="0"/>
              <a:t/>
            </a:r>
            <a:br>
              <a:rPr lang="en-GB" sz="900" dirty="0" smtClean="0"/>
            </a:br>
            <a:r>
              <a:rPr lang="en-US" sz="2000" dirty="0" smtClean="0"/>
              <a:t>1</a:t>
            </a:r>
            <a:r>
              <a:rPr lang="en-US" sz="2000" dirty="0">
                <a:sym typeface="Symbol" panose="05050102010706020507" pitchFamily="18" charset="2"/>
              </a:rPr>
              <a:t> precision (</a:t>
            </a:r>
            <a:r>
              <a:rPr lang="en-US" sz="1600" dirty="0">
                <a:sym typeface="Symbol" panose="05050102010706020507" pitchFamily="18" charset="2"/>
              </a:rPr>
              <a:t>not accuracy !</a:t>
            </a:r>
            <a:r>
              <a:rPr lang="en-US" sz="2000" dirty="0">
                <a:sym typeface="Symbol" panose="05050102010706020507" pitchFamily="18" charset="2"/>
              </a:rPr>
              <a:t>) :</a:t>
            </a:r>
            <a:br>
              <a:rPr lang="en-US" sz="2000" dirty="0">
                <a:sym typeface="Symbol" panose="05050102010706020507" pitchFamily="18" charset="2"/>
              </a:rPr>
            </a:br>
            <a:r>
              <a:rPr lang="en-US" sz="2000" dirty="0">
                <a:sym typeface="Symbol" panose="05050102010706020507" pitchFamily="18" charset="2"/>
              </a:rPr>
              <a:t>- </a:t>
            </a:r>
            <a:r>
              <a:rPr lang="en-US" sz="2000" dirty="0"/>
              <a:t>T</a:t>
            </a:r>
            <a:r>
              <a:rPr lang="en-US" sz="2000" baseline="-25000" dirty="0"/>
              <a:t>surf</a:t>
            </a:r>
            <a:r>
              <a:rPr lang="en-US" sz="2000" dirty="0"/>
              <a:t> ~ 0.05 K</a:t>
            </a:r>
            <a:r>
              <a:rPr lang="en-GB" sz="2000" dirty="0"/>
              <a:t/>
            </a:r>
            <a:br>
              <a:rPr lang="en-GB" sz="2000" dirty="0"/>
            </a:br>
            <a:r>
              <a:rPr lang="en-GB" sz="2000" dirty="0"/>
              <a:t>- </a:t>
            </a:r>
            <a:r>
              <a:rPr lang="en-US" sz="2000" dirty="0"/>
              <a:t>XCO</a:t>
            </a:r>
            <a:r>
              <a:rPr lang="en-US" sz="2000" baseline="-25000" dirty="0"/>
              <a:t>2</a:t>
            </a:r>
            <a:r>
              <a:rPr lang="en-US" sz="2000" dirty="0"/>
              <a:t> ~ 6 ppmv</a:t>
            </a:r>
            <a:br>
              <a:rPr lang="en-US" sz="2000" dirty="0"/>
            </a:br>
            <a:r>
              <a:rPr lang="en-GB" sz="900" dirty="0"/>
              <a:t/>
            </a:r>
            <a:br>
              <a:rPr lang="en-GB" sz="900" dirty="0"/>
            </a:br>
            <a:r>
              <a:rPr lang="en-GB" sz="900" dirty="0" smtClean="0"/>
              <a:t/>
            </a:r>
            <a:br>
              <a:rPr lang="en-GB" sz="900" dirty="0" smtClean="0"/>
            </a:br>
            <a:r>
              <a:rPr lang="en-US" sz="2000" dirty="0" smtClean="0"/>
              <a:t>The </a:t>
            </a:r>
            <a:r>
              <a:rPr lang="en-US" sz="2000" dirty="0"/>
              <a:t>variation of T</a:t>
            </a:r>
            <a:r>
              <a:rPr lang="en-US" sz="2000" baseline="-25000" dirty="0"/>
              <a:t>surf </a:t>
            </a:r>
            <a:r>
              <a:rPr lang="en-US" sz="2000" dirty="0"/>
              <a:t>with latitude and between July/Aug/Sept is significant</a:t>
            </a:r>
            <a:r>
              <a:rPr lang="fr-FR" sz="2000" dirty="0"/>
              <a:t/>
            </a:r>
            <a:br>
              <a:rPr lang="fr-FR" sz="2000" dirty="0"/>
            </a:br>
            <a:r>
              <a:rPr lang="fr-FR" sz="900" dirty="0"/>
              <a:t/>
            </a:r>
            <a:br>
              <a:rPr lang="fr-FR" sz="900" dirty="0"/>
            </a:br>
            <a:r>
              <a:rPr lang="en-US" sz="2000" dirty="0"/>
              <a:t>The inter-annual variability does not show a trend in T</a:t>
            </a:r>
            <a:r>
              <a:rPr lang="en-US" sz="2000" baseline="-25000" dirty="0"/>
              <a:t>surf</a:t>
            </a:r>
            <a:r>
              <a:rPr lang="en-US" sz="2000" dirty="0"/>
              <a:t> at the regional scale</a:t>
            </a:r>
            <a:r>
              <a:rPr lang="fr-FR" sz="2000" dirty="0"/>
              <a:t/>
            </a:r>
            <a:br>
              <a:rPr lang="fr-FR" sz="2000" dirty="0"/>
            </a:br>
            <a:r>
              <a:rPr lang="fr-FR" sz="900" dirty="0"/>
              <a:t/>
            </a:r>
            <a:br>
              <a:rPr lang="fr-FR" sz="900" dirty="0"/>
            </a:br>
            <a:r>
              <a:rPr lang="en-US" sz="2000" dirty="0"/>
              <a:t>The overall trend in the CO</a:t>
            </a:r>
            <a:r>
              <a:rPr lang="en-US" sz="2000" baseline="-25000" dirty="0"/>
              <a:t>2</a:t>
            </a:r>
            <a:r>
              <a:rPr lang="en-US" sz="2000" dirty="0"/>
              <a:t> column averaged VMR is well captured over the 9 years period for GOSAT</a:t>
            </a:r>
            <a:endParaRPr lang="en-GB" sz="1050" dirty="0"/>
          </a:p>
        </p:txBody>
      </p:sp>
      <p:sp>
        <p:nvSpPr>
          <p:cNvPr id="8" name="ZoneTexte 7"/>
          <p:cNvSpPr txBox="1"/>
          <p:nvPr/>
        </p:nvSpPr>
        <p:spPr>
          <a:xfrm>
            <a:off x="5489777" y="2492896"/>
            <a:ext cx="1190582" cy="523220"/>
          </a:xfrm>
          <a:prstGeom prst="rect">
            <a:avLst/>
          </a:prstGeom>
          <a:noFill/>
        </p:spPr>
        <p:txBody>
          <a:bodyPr wrap="none" rtlCol="0">
            <a:spAutoFit/>
          </a:bodyPr>
          <a:lstStyle/>
          <a:p>
            <a:r>
              <a:rPr lang="en-US" sz="1400" dirty="0"/>
              <a:t>Failure of  the</a:t>
            </a:r>
          </a:p>
          <a:p>
            <a:r>
              <a:rPr lang="en-US" sz="1400" dirty="0"/>
              <a:t> cryo-cooler</a:t>
            </a:r>
          </a:p>
        </p:txBody>
      </p:sp>
      <p:sp>
        <p:nvSpPr>
          <p:cNvPr id="2" name="Rectangle 1"/>
          <p:cNvSpPr/>
          <p:nvPr/>
        </p:nvSpPr>
        <p:spPr>
          <a:xfrm>
            <a:off x="9097193" y="6392901"/>
            <a:ext cx="2312556" cy="276999"/>
          </a:xfrm>
          <a:prstGeom prst="rect">
            <a:avLst/>
          </a:prstGeom>
        </p:spPr>
        <p:txBody>
          <a:bodyPr wrap="none">
            <a:spAutoFit/>
          </a:bodyPr>
          <a:lstStyle/>
          <a:p>
            <a:r>
              <a:rPr lang="fr-FR" sz="1200" dirty="0"/>
              <a:t>Payan et al., Remote sensing 2017</a:t>
            </a:r>
          </a:p>
        </p:txBody>
      </p:sp>
      <p:sp>
        <p:nvSpPr>
          <p:cNvPr id="7" name="Titre 1"/>
          <p:cNvSpPr txBox="1">
            <a:spLocks/>
          </p:cNvSpPr>
          <p:nvPr/>
        </p:nvSpPr>
        <p:spPr bwMode="auto">
          <a:xfrm>
            <a:off x="1457330" y="548680"/>
            <a:ext cx="2529975" cy="640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3200" dirty="0"/>
              <a:t>XCO</a:t>
            </a:r>
            <a:r>
              <a:rPr lang="en-GB" sz="3200" baseline="-25000" dirty="0"/>
              <a:t>2</a:t>
            </a: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3200" dirty="0"/>
              <a:t>T</a:t>
            </a:r>
            <a:r>
              <a:rPr lang="en-GB" sz="3200" baseline="-25000" dirty="0"/>
              <a:t>surf</a:t>
            </a: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endParaRPr lang="en-GB" sz="3200" dirty="0"/>
          </a:p>
          <a:p>
            <a:pPr algn="l"/>
            <a:endParaRPr lang="en-GB" sz="3200" dirty="0"/>
          </a:p>
          <a:p>
            <a:pPr algn="l"/>
            <a:endParaRPr lang="en-GB" sz="1800" dirty="0"/>
          </a:p>
          <a:p>
            <a:pPr algn="l"/>
            <a:r>
              <a:rPr lang="en-GB" sz="3200" dirty="0"/>
              <a:t>OPD</a:t>
            </a:r>
            <a:r>
              <a:rPr lang="en-GB" sz="3200" baseline="-25000" dirty="0"/>
              <a:t>max</a:t>
            </a:r>
            <a:r>
              <a:rPr lang="en-GB" sz="4000" dirty="0"/>
              <a:t/>
            </a:r>
            <a:br>
              <a:rPr lang="en-GB" sz="4000" dirty="0"/>
            </a:br>
            <a:endParaRPr lang="en-GB" sz="4000" dirty="0"/>
          </a:p>
        </p:txBody>
      </p:sp>
    </p:spTree>
    <p:extLst>
      <p:ext uri="{BB962C8B-B14F-4D97-AF65-F5344CB8AC3E}">
        <p14:creationId xmlns:p14="http://schemas.microsoft.com/office/powerpoint/2010/main" val="401908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33861" y="812843"/>
            <a:ext cx="5277164" cy="5749881"/>
          </a:xfrm>
          <a:solidFill>
            <a:schemeClr val="accent6">
              <a:lumMod val="40000"/>
              <a:lumOff val="60000"/>
              <a:alpha val="50000"/>
            </a:schemeClr>
          </a:solidFill>
        </p:spPr>
        <p:txBody>
          <a:bodyPr>
            <a:noAutofit/>
          </a:bodyPr>
          <a:lstStyle/>
          <a:p>
            <a:pPr marL="0" indent="0" algn="just">
              <a:buNone/>
            </a:pPr>
            <a:r>
              <a:rPr lang="en-GB" sz="1600" b="1" dirty="0">
                <a:solidFill>
                  <a:srgbClr val="0070C0"/>
                </a:solidFill>
              </a:rPr>
              <a:t>Retrieval scheme :</a:t>
            </a:r>
          </a:p>
          <a:p>
            <a:pPr algn="just">
              <a:buFont typeface="Arial" panose="020B0604020202020204" pitchFamily="34" charset="0"/>
              <a:buChar char="•"/>
            </a:pPr>
            <a:r>
              <a:rPr lang="en-GB" sz="1600" dirty="0"/>
              <a:t>Window: </a:t>
            </a:r>
            <a:r>
              <a:rPr lang="en-GB" sz="1600" dirty="0">
                <a:solidFill>
                  <a:srgbClr val="0070C0"/>
                </a:solidFill>
              </a:rPr>
              <a:t>940 - 980 cm</a:t>
            </a:r>
            <a:r>
              <a:rPr lang="en-GB" sz="1600" baseline="30000" dirty="0">
                <a:solidFill>
                  <a:srgbClr val="0070C0"/>
                </a:solidFill>
              </a:rPr>
              <a:t>-1</a:t>
            </a:r>
            <a:r>
              <a:rPr lang="en-GB" sz="1600" dirty="0"/>
              <a:t>,</a:t>
            </a:r>
            <a:r>
              <a:rPr lang="en-GB" sz="1600" baseline="30000" dirty="0"/>
              <a:t>  </a:t>
            </a:r>
            <a:r>
              <a:rPr lang="en-GB" sz="1600" dirty="0"/>
              <a:t>"CO</a:t>
            </a:r>
            <a:r>
              <a:rPr lang="en-GB" sz="1600" baseline="-25000" dirty="0"/>
              <a:t>2</a:t>
            </a:r>
            <a:r>
              <a:rPr lang="en-GB" sz="1600" dirty="0"/>
              <a:t> laser band region"</a:t>
            </a:r>
          </a:p>
          <a:p>
            <a:pPr algn="just"/>
            <a:r>
              <a:rPr lang="en-GB" sz="1600" dirty="0"/>
              <a:t>State vector: </a:t>
            </a:r>
            <a:r>
              <a:rPr lang="en-GB" sz="1600" b="1" dirty="0"/>
              <a:t>x</a:t>
            </a:r>
            <a:r>
              <a:rPr lang="en-GB" sz="1600" dirty="0"/>
              <a:t>=(</a:t>
            </a:r>
            <a:r>
              <a:rPr lang="en-GB" sz="1600" dirty="0">
                <a:solidFill>
                  <a:srgbClr val="0070C0"/>
                </a:solidFill>
              </a:rPr>
              <a:t>T</a:t>
            </a:r>
            <a:r>
              <a:rPr lang="en-GB" sz="1600" baseline="-25000" dirty="0">
                <a:solidFill>
                  <a:srgbClr val="0070C0"/>
                </a:solidFill>
              </a:rPr>
              <a:t>surf</a:t>
            </a:r>
            <a:r>
              <a:rPr lang="en-GB" sz="1600" dirty="0">
                <a:solidFill>
                  <a:srgbClr val="0070C0"/>
                </a:solidFill>
              </a:rPr>
              <a:t>, coeff_CO</a:t>
            </a:r>
            <a:r>
              <a:rPr lang="en-GB" sz="1600" baseline="-25000" dirty="0">
                <a:solidFill>
                  <a:srgbClr val="0070C0"/>
                </a:solidFill>
              </a:rPr>
              <a:t>2</a:t>
            </a:r>
            <a:r>
              <a:rPr lang="en-GB" sz="1600" dirty="0">
                <a:solidFill>
                  <a:srgbClr val="0070C0"/>
                </a:solidFill>
              </a:rPr>
              <a:t>, </a:t>
            </a:r>
            <a:r>
              <a:rPr lang="en-GB" sz="1600" dirty="0" smtClean="0">
                <a:solidFill>
                  <a:srgbClr val="0070C0"/>
                </a:solidFill>
              </a:rPr>
              <a:t>coeff_H</a:t>
            </a:r>
            <a:r>
              <a:rPr lang="en-GB" sz="1600" baseline="-25000" dirty="0" smtClean="0">
                <a:solidFill>
                  <a:srgbClr val="0070C0"/>
                </a:solidFill>
              </a:rPr>
              <a:t>2</a:t>
            </a:r>
            <a:r>
              <a:rPr lang="en-GB" sz="1600" dirty="0" smtClean="0">
                <a:solidFill>
                  <a:srgbClr val="0070C0"/>
                </a:solidFill>
              </a:rPr>
              <a:t>O</a:t>
            </a:r>
            <a:r>
              <a:rPr lang="en-GB" sz="1600" dirty="0">
                <a:solidFill>
                  <a:srgbClr val="0070C0"/>
                </a:solidFill>
              </a:rPr>
              <a:t>, coeff_O</a:t>
            </a:r>
            <a:r>
              <a:rPr lang="en-GB" sz="1600" baseline="-25000" dirty="0">
                <a:solidFill>
                  <a:srgbClr val="0070C0"/>
                </a:solidFill>
              </a:rPr>
              <a:t>3</a:t>
            </a:r>
            <a:r>
              <a:rPr lang="en-GB" sz="1600" dirty="0"/>
              <a:t>)</a:t>
            </a:r>
          </a:p>
          <a:p>
            <a:pPr algn="just"/>
            <a:r>
              <a:rPr lang="en-GB" sz="1600" dirty="0"/>
              <a:t>Diagonal covariance matrix </a:t>
            </a:r>
            <a:r>
              <a:rPr lang="en-GB" sz="1600" b="1" dirty="0"/>
              <a:t>S</a:t>
            </a:r>
            <a:r>
              <a:rPr lang="en-GB" sz="1600" b="1" baseline="-25000" dirty="0"/>
              <a:t>y</a:t>
            </a:r>
            <a:r>
              <a:rPr lang="en-GB" sz="1600" baseline="-25000" dirty="0"/>
              <a:t> </a:t>
            </a:r>
            <a:r>
              <a:rPr lang="en-GB" sz="1600" dirty="0"/>
              <a:t>(L1B unapodised spectra)</a:t>
            </a:r>
          </a:p>
          <a:p>
            <a:pPr algn="just"/>
            <a:r>
              <a:rPr lang="en-GB" sz="1600" dirty="0">
                <a:solidFill>
                  <a:srgbClr val="0070C0"/>
                </a:solidFill>
              </a:rPr>
              <a:t>No </a:t>
            </a:r>
            <a:r>
              <a:rPr lang="en-GB" sz="1600" i="1" dirty="0">
                <a:solidFill>
                  <a:srgbClr val="0070C0"/>
                </a:solidFill>
              </a:rPr>
              <a:t>a priori</a:t>
            </a:r>
            <a:r>
              <a:rPr lang="en-GB" sz="1600" dirty="0">
                <a:solidFill>
                  <a:srgbClr val="0070C0"/>
                </a:solidFill>
              </a:rPr>
              <a:t> </a:t>
            </a:r>
            <a:r>
              <a:rPr lang="en-GB" sz="1600" dirty="0"/>
              <a:t>for T</a:t>
            </a:r>
            <a:r>
              <a:rPr lang="en-GB" sz="1600" baseline="-25000" dirty="0"/>
              <a:t>surf</a:t>
            </a:r>
            <a:r>
              <a:rPr lang="en-GB" sz="1600" dirty="0"/>
              <a:t> and XCO</a:t>
            </a:r>
            <a:r>
              <a:rPr lang="en-GB" sz="1600" baseline="-25000" dirty="0"/>
              <a:t>2</a:t>
            </a:r>
            <a:r>
              <a:rPr lang="en-GB" sz="1600" dirty="0"/>
              <a:t> </a:t>
            </a:r>
            <a:r>
              <a:rPr lang="en-GB" sz="1600" dirty="0">
                <a:solidFill>
                  <a:srgbClr val="0070C0"/>
                </a:solidFill>
              </a:rPr>
              <a:t>constant mixing ratio profile</a:t>
            </a:r>
          </a:p>
          <a:p>
            <a:pPr algn="just"/>
            <a:r>
              <a:rPr lang="en-GB" sz="1600" dirty="0"/>
              <a:t>T(z) extracted from </a:t>
            </a:r>
            <a:r>
              <a:rPr lang="en-GB" sz="1600" dirty="0">
                <a:solidFill>
                  <a:srgbClr val="0070C0"/>
                </a:solidFill>
              </a:rPr>
              <a:t>ECMWF ERA5</a:t>
            </a:r>
            <a:r>
              <a:rPr lang="en-GB" sz="1600" dirty="0"/>
              <a:t> analyses</a:t>
            </a:r>
          </a:p>
          <a:p>
            <a:pPr algn="just"/>
            <a:r>
              <a:rPr lang="en-GB" sz="1600" dirty="0"/>
              <a:t>H</a:t>
            </a:r>
            <a:r>
              <a:rPr lang="en-GB" sz="1600" baseline="-25000" dirty="0"/>
              <a:t>2</a:t>
            </a:r>
            <a:r>
              <a:rPr lang="en-GB" sz="1600" dirty="0"/>
              <a:t>O(z) and 0</a:t>
            </a:r>
            <a:r>
              <a:rPr lang="en-GB" sz="1600" baseline="-25000" dirty="0"/>
              <a:t>3</a:t>
            </a:r>
            <a:r>
              <a:rPr lang="en-GB" sz="1600" dirty="0"/>
              <a:t> profile scaled from ECMWF </a:t>
            </a:r>
            <a:r>
              <a:rPr lang="en-GB" sz="1600" dirty="0" smtClean="0"/>
              <a:t>ERA5</a:t>
            </a:r>
            <a:endParaRPr lang="en-GB" sz="1600" dirty="0"/>
          </a:p>
          <a:p>
            <a:pPr algn="just"/>
            <a:r>
              <a:rPr lang="en-GB" sz="1600" dirty="0"/>
              <a:t>SF</a:t>
            </a:r>
            <a:r>
              <a:rPr lang="en-GB" sz="1600" baseline="-25000" dirty="0"/>
              <a:t>6</a:t>
            </a:r>
            <a:r>
              <a:rPr lang="en-GB" sz="1600" dirty="0"/>
              <a:t> fixed (surface values,  Barrow Observatory) or retrieved</a:t>
            </a:r>
          </a:p>
          <a:p>
            <a:pPr algn="just"/>
            <a:r>
              <a:rPr lang="en-GB" sz="1600" dirty="0"/>
              <a:t>CFC12 fixed (surface values,  Barrow Observatory</a:t>
            </a:r>
            <a:r>
              <a:rPr lang="en-GB" sz="1600" dirty="0" smtClean="0"/>
              <a:t>)</a:t>
            </a:r>
          </a:p>
          <a:p>
            <a:pPr algn="just">
              <a:buFont typeface="Arial" panose="020B0604020202020204" pitchFamily="34" charset="0"/>
              <a:buChar char="•"/>
            </a:pPr>
            <a:r>
              <a:rPr lang="en-GB" sz="1600" dirty="0" smtClean="0"/>
              <a:t>We </a:t>
            </a:r>
            <a:r>
              <a:rPr lang="en-GB" sz="1600" dirty="0"/>
              <a:t>have checked the </a:t>
            </a:r>
            <a:r>
              <a:rPr lang="en-GB" sz="1600" dirty="0">
                <a:solidFill>
                  <a:srgbClr val="0070C0"/>
                </a:solidFill>
              </a:rPr>
              <a:t>retrieval sensitivity to the shape of the actual T(z) profile</a:t>
            </a:r>
          </a:p>
          <a:p>
            <a:pPr algn="just">
              <a:buFont typeface="Arial" panose="020B0604020202020204" pitchFamily="34" charset="0"/>
              <a:buChar char="•"/>
            </a:pPr>
            <a:r>
              <a:rPr lang="en-GB" sz="1600" dirty="0"/>
              <a:t>Retrieval results </a:t>
            </a:r>
            <a:r>
              <a:rPr lang="en-GB" sz="1600" dirty="0" smtClean="0"/>
              <a:t>are </a:t>
            </a:r>
            <a:r>
              <a:rPr lang="en-GB" sz="1600" dirty="0"/>
              <a:t>considered as reliable only for </a:t>
            </a:r>
            <a:r>
              <a:rPr lang="en-GB" sz="1600" dirty="0">
                <a:solidFill>
                  <a:srgbClr val="0070C0"/>
                </a:solidFill>
              </a:rPr>
              <a:t>normal (negative) lapse rate profiles</a:t>
            </a:r>
            <a:r>
              <a:rPr lang="en-GB" sz="1600" dirty="0">
                <a:solidFill>
                  <a:srgbClr val="FF0000"/>
                </a:solidFill>
              </a:rPr>
              <a:t> </a:t>
            </a:r>
            <a:r>
              <a:rPr lang="en-GB" sz="1600" dirty="0"/>
              <a:t>among the 3 classes of profiles: </a:t>
            </a:r>
            <a:r>
              <a:rPr lang="en-GB" sz="1600" dirty="0">
                <a:solidFill>
                  <a:srgbClr val="0070C0"/>
                </a:solidFill>
              </a:rPr>
              <a:t>normal lapse rate, isothermal, temperature inversion</a:t>
            </a:r>
            <a:r>
              <a:rPr lang="en-GB" sz="1600" dirty="0">
                <a:solidFill>
                  <a:srgbClr val="FF0000"/>
                </a:solidFill>
              </a:rPr>
              <a:t> </a:t>
            </a:r>
            <a:r>
              <a:rPr lang="en-GB" sz="1600" dirty="0">
                <a:sym typeface="Wingdings" panose="05000000000000000000" pitchFamily="2" charset="2"/>
              </a:rPr>
              <a:t> </a:t>
            </a:r>
            <a:r>
              <a:rPr lang="en-GB" sz="1600" dirty="0" smtClean="0">
                <a:sym typeface="Wingdings" panose="05000000000000000000" pitchFamily="2" charset="2"/>
              </a:rPr>
              <a:t>pre-filtering</a:t>
            </a:r>
            <a:endParaRPr lang="en-GB" sz="1600" dirty="0">
              <a:sym typeface="Wingdings" panose="05000000000000000000" pitchFamily="2" charset="2"/>
            </a:endParaRPr>
          </a:p>
        </p:txBody>
      </p:sp>
      <p:sp>
        <p:nvSpPr>
          <p:cNvPr id="4" name="Titre 1"/>
          <p:cNvSpPr>
            <a:spLocks noGrp="1"/>
          </p:cNvSpPr>
          <p:nvPr>
            <p:ph type="title"/>
          </p:nvPr>
        </p:nvSpPr>
        <p:spPr>
          <a:xfrm>
            <a:off x="5128722" y="70504"/>
            <a:ext cx="7063278" cy="677271"/>
          </a:xfrm>
        </p:spPr>
        <p:txBody>
          <a:bodyPr>
            <a:normAutofit/>
          </a:bodyPr>
          <a:lstStyle/>
          <a:p>
            <a:r>
              <a:rPr lang="en-US" sz="2000" b="1" dirty="0">
                <a:solidFill>
                  <a:srgbClr val="0070C0"/>
                </a:solidFill>
              </a:rPr>
              <a:t>Retrieval scheme in the TIR for the 10.4 µm window for spectra collected by </a:t>
            </a:r>
            <a:r>
              <a:rPr lang="en-US" sz="2000" b="1" dirty="0" smtClean="0">
                <a:solidFill>
                  <a:srgbClr val="0070C0"/>
                </a:solidFill>
              </a:rPr>
              <a:t>GOSAT-2 over </a:t>
            </a:r>
            <a:r>
              <a:rPr lang="en-US" sz="2000" b="1" dirty="0">
                <a:solidFill>
                  <a:srgbClr val="0070C0"/>
                </a:solidFill>
              </a:rPr>
              <a:t>the ice free Arctic Ocean in summer</a:t>
            </a:r>
            <a:endParaRPr lang="en-GB" sz="2000" b="1" dirty="0">
              <a:solidFill>
                <a:srgbClr val="0070C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24" y="3177547"/>
            <a:ext cx="4907272" cy="3680453"/>
          </a:xfrm>
          <a:prstGeom prst="rect">
            <a:avLst/>
          </a:prstGeom>
        </p:spPr>
      </p:pic>
      <p:sp>
        <p:nvSpPr>
          <p:cNvPr id="8" name="Espace réservé du contenu 2"/>
          <p:cNvSpPr txBox="1">
            <a:spLocks/>
          </p:cNvSpPr>
          <p:nvPr/>
        </p:nvSpPr>
        <p:spPr bwMode="auto">
          <a:xfrm>
            <a:off x="184591" y="853920"/>
            <a:ext cx="6465488" cy="24502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US" sz="1600" dirty="0" smtClean="0">
                <a:solidFill>
                  <a:schemeClr val="tx1"/>
                </a:solidFill>
              </a:rPr>
              <a:t>Inter-calibration </a:t>
            </a:r>
            <a:r>
              <a:rPr lang="en-US" sz="1600" dirty="0">
                <a:solidFill>
                  <a:schemeClr val="tx1"/>
                </a:solidFill>
              </a:rPr>
              <a:t>of the L1B spectra </a:t>
            </a:r>
            <a:endParaRPr lang="en-US" sz="1600" dirty="0" smtClean="0">
              <a:solidFill>
                <a:schemeClr val="tx1"/>
              </a:solidFill>
            </a:endParaRPr>
          </a:p>
          <a:p>
            <a:pPr marL="342900" indent="-342900" algn="just">
              <a:buFont typeface="Arial" panose="020B0604020202020204" pitchFamily="34" charset="0"/>
              <a:buChar char="•"/>
            </a:pPr>
            <a:r>
              <a:rPr lang="en-US" sz="1600" dirty="0" smtClean="0">
                <a:solidFill>
                  <a:schemeClr val="tx1"/>
                </a:solidFill>
              </a:rPr>
              <a:t>B5 </a:t>
            </a:r>
            <a:r>
              <a:rPr lang="en-US" sz="1600" dirty="0">
                <a:solidFill>
                  <a:schemeClr val="tx1"/>
                </a:solidFill>
              </a:rPr>
              <a:t>(600-1200 cm</a:t>
            </a:r>
            <a:r>
              <a:rPr lang="en-US" sz="1600" baseline="30000" dirty="0">
                <a:solidFill>
                  <a:schemeClr val="tx1"/>
                </a:solidFill>
              </a:rPr>
              <a:t>-1</a:t>
            </a:r>
            <a:r>
              <a:rPr lang="en-US" sz="1600" dirty="0">
                <a:solidFill>
                  <a:schemeClr val="tx1"/>
                </a:solidFill>
              </a:rPr>
              <a:t>) and B4 (1180-1800 cm</a:t>
            </a:r>
            <a:r>
              <a:rPr lang="en-US" sz="1600" baseline="30000" dirty="0">
                <a:solidFill>
                  <a:schemeClr val="tx1"/>
                </a:solidFill>
              </a:rPr>
              <a:t>-1</a:t>
            </a:r>
            <a:r>
              <a:rPr lang="en-US" sz="1600" dirty="0">
                <a:solidFill>
                  <a:schemeClr val="tx1"/>
                </a:solidFill>
              </a:rPr>
              <a:t>) bands of GOSAT-2</a:t>
            </a:r>
          </a:p>
          <a:p>
            <a:pPr marL="342900" indent="-342900" algn="just">
              <a:buFont typeface="Arial" panose="020B0604020202020204" pitchFamily="34" charset="0"/>
              <a:buChar char="•"/>
            </a:pPr>
            <a:r>
              <a:rPr lang="en-US" sz="1600" dirty="0">
                <a:solidFill>
                  <a:schemeClr val="tx1"/>
                </a:solidFill>
              </a:rPr>
              <a:t>Check of the instrument line shape (ILS) in the two TIR bands</a:t>
            </a:r>
          </a:p>
          <a:p>
            <a:pPr marL="342900" indent="-342900" algn="just">
              <a:buFont typeface="Arial" panose="020B0604020202020204" pitchFamily="34" charset="0"/>
              <a:buChar char="•"/>
            </a:pPr>
            <a:r>
              <a:rPr lang="en-US" sz="1600" dirty="0">
                <a:solidFill>
                  <a:schemeClr val="tx1"/>
                </a:solidFill>
              </a:rPr>
              <a:t>Check of the impact of forward/backward scan of the OPD</a:t>
            </a:r>
          </a:p>
          <a:p>
            <a:pPr marL="342900" indent="-342900" algn="just">
              <a:buFont typeface="Arial" panose="020B0604020202020204" pitchFamily="34" charset="0"/>
              <a:buChar char="•"/>
            </a:pPr>
            <a:r>
              <a:rPr lang="en-US" sz="1600" dirty="0">
                <a:solidFill>
                  <a:schemeClr val="tx1"/>
                </a:solidFill>
              </a:rPr>
              <a:t>Search for quasi-coincident footprints of </a:t>
            </a:r>
            <a:r>
              <a:rPr lang="en-US" sz="1600" dirty="0" smtClean="0">
                <a:solidFill>
                  <a:schemeClr val="tx1"/>
                </a:solidFill>
              </a:rPr>
              <a:t>GOSAT-2 </a:t>
            </a:r>
            <a:r>
              <a:rPr lang="en-US" sz="1600" dirty="0">
                <a:solidFill>
                  <a:schemeClr val="tx1"/>
                </a:solidFill>
              </a:rPr>
              <a:t>and IASI (A, B and C)</a:t>
            </a:r>
          </a:p>
          <a:p>
            <a:pPr marL="342900" indent="-342900" algn="just">
              <a:buFont typeface="Arial" panose="020B0604020202020204" pitchFamily="34" charset="0"/>
              <a:buChar char="•"/>
            </a:pPr>
            <a:r>
              <a:rPr lang="en-US" sz="1600" dirty="0">
                <a:solidFill>
                  <a:schemeClr val="tx1"/>
                </a:solidFill>
              </a:rPr>
              <a:t>Retrieval of T</a:t>
            </a:r>
            <a:r>
              <a:rPr lang="en-US" sz="1600" baseline="-25000" dirty="0">
                <a:solidFill>
                  <a:schemeClr val="tx1"/>
                </a:solidFill>
              </a:rPr>
              <a:t>surf</a:t>
            </a:r>
            <a:r>
              <a:rPr lang="en-US" sz="1600" dirty="0">
                <a:solidFill>
                  <a:schemeClr val="tx1"/>
                </a:solidFill>
              </a:rPr>
              <a:t> and XCO</a:t>
            </a:r>
            <a:r>
              <a:rPr lang="en-US" sz="1600" baseline="-25000" dirty="0">
                <a:solidFill>
                  <a:schemeClr val="tx1"/>
                </a:solidFill>
              </a:rPr>
              <a:t>2</a:t>
            </a:r>
            <a:r>
              <a:rPr lang="en-US" sz="1600" dirty="0">
                <a:solidFill>
                  <a:schemeClr val="tx1"/>
                </a:solidFill>
              </a:rPr>
              <a:t> for coincident </a:t>
            </a:r>
            <a:r>
              <a:rPr lang="en-US" sz="1600" dirty="0" smtClean="0">
                <a:solidFill>
                  <a:schemeClr val="tx1"/>
                </a:solidFill>
              </a:rPr>
              <a:t>measurements</a:t>
            </a:r>
            <a:endParaRPr lang="en-US" sz="1600" dirty="0">
              <a:solidFill>
                <a:schemeClr val="tx1"/>
              </a:solidFill>
            </a:endParaRPr>
          </a:p>
          <a:p>
            <a:pPr marL="342900" indent="-342900" algn="just">
              <a:buFont typeface="Arial" panose="020B0604020202020204" pitchFamily="34" charset="0"/>
              <a:buChar char="•"/>
            </a:pPr>
            <a:r>
              <a:rPr lang="en-US" sz="1600" dirty="0">
                <a:solidFill>
                  <a:schemeClr val="tx1"/>
                </a:solidFill>
              </a:rPr>
              <a:t>Comparison of the TIR L2 retrieved products</a:t>
            </a:r>
          </a:p>
          <a:p>
            <a:pPr marL="342900" indent="-342900" algn="just">
              <a:buFont typeface="Arial" panose="020B0604020202020204" pitchFamily="34" charset="0"/>
              <a:buChar char="•"/>
            </a:pPr>
            <a:r>
              <a:rPr lang="en-US" sz="1600" dirty="0">
                <a:solidFill>
                  <a:schemeClr val="tx1"/>
                </a:solidFill>
              </a:rPr>
              <a:t>In addition, perform XSF</a:t>
            </a:r>
            <a:r>
              <a:rPr lang="en-US" sz="1600" baseline="-25000" dirty="0">
                <a:solidFill>
                  <a:schemeClr val="tx1"/>
                </a:solidFill>
              </a:rPr>
              <a:t>6</a:t>
            </a:r>
            <a:r>
              <a:rPr lang="en-US" sz="1600" dirty="0">
                <a:solidFill>
                  <a:schemeClr val="tx1"/>
                </a:solidFill>
              </a:rPr>
              <a:t> retrievals </a:t>
            </a:r>
            <a:endParaRPr lang="en-GB" sz="1600" dirty="0">
              <a:solidFill>
                <a:schemeClr val="tx1"/>
              </a:solidFill>
            </a:endParaRPr>
          </a:p>
        </p:txBody>
      </p:sp>
      <p:sp>
        <p:nvSpPr>
          <p:cNvPr id="6" name="Titre 1"/>
          <p:cNvSpPr txBox="1">
            <a:spLocks/>
          </p:cNvSpPr>
          <p:nvPr/>
        </p:nvSpPr>
        <p:spPr>
          <a:xfrm>
            <a:off x="184591" y="70503"/>
            <a:ext cx="4941180" cy="677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70C0"/>
                </a:solidFill>
              </a:rPr>
              <a:t>Extended study for GOSAT-2</a:t>
            </a:r>
            <a:endParaRPr lang="en-GB" sz="3200" b="1" dirty="0">
              <a:solidFill>
                <a:srgbClr val="0070C0"/>
              </a:solidFill>
            </a:endParaRPr>
          </a:p>
        </p:txBody>
      </p:sp>
    </p:spTree>
    <p:extLst>
      <p:ext uri="{BB962C8B-B14F-4D97-AF65-F5344CB8AC3E}">
        <p14:creationId xmlns:p14="http://schemas.microsoft.com/office/powerpoint/2010/main" val="114192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02" y="873687"/>
            <a:ext cx="5499798" cy="4124849"/>
          </a:xfrm>
          <a:prstGeom prst="rect">
            <a:avLst/>
          </a:prstGeom>
        </p:spPr>
      </p:pic>
      <p:sp>
        <p:nvSpPr>
          <p:cNvPr id="3" name="Espace réservé du contenu 2"/>
          <p:cNvSpPr>
            <a:spLocks noGrp="1"/>
          </p:cNvSpPr>
          <p:nvPr>
            <p:ph idx="1"/>
          </p:nvPr>
        </p:nvSpPr>
        <p:spPr>
          <a:xfrm>
            <a:off x="6000750" y="1865970"/>
            <a:ext cx="5784424" cy="2896530"/>
          </a:xfrm>
        </p:spPr>
        <p:txBody>
          <a:bodyPr/>
          <a:lstStyle/>
          <a:p>
            <a:pPr marL="0" indent="0" algn="just">
              <a:buNone/>
            </a:pPr>
            <a:r>
              <a:rPr lang="en-US" sz="1600" dirty="0">
                <a:solidFill>
                  <a:srgbClr val="000000"/>
                </a:solidFill>
              </a:rPr>
              <a:t>A third filter is applied on the profiles. We first eliminated all saturated </a:t>
            </a:r>
            <a:r>
              <a:rPr lang="en-US" sz="1600" dirty="0" smtClean="0">
                <a:solidFill>
                  <a:srgbClr val="000000"/>
                </a:solidFill>
              </a:rPr>
              <a:t>ECMWF/ERA5 </a:t>
            </a:r>
            <a:r>
              <a:rPr lang="en-US" sz="1600" dirty="0">
                <a:solidFill>
                  <a:srgbClr val="000000"/>
                </a:solidFill>
              </a:rPr>
              <a:t>water vapor profiles. </a:t>
            </a:r>
            <a:endParaRPr lang="en-US" sz="1600" dirty="0" smtClean="0">
              <a:solidFill>
                <a:srgbClr val="000000"/>
              </a:solidFill>
            </a:endParaRPr>
          </a:p>
          <a:p>
            <a:pPr marL="0" indent="0" algn="just">
              <a:buNone/>
            </a:pPr>
            <a:r>
              <a:rPr lang="en-US" sz="1600" dirty="0" smtClean="0">
                <a:solidFill>
                  <a:srgbClr val="000000"/>
                </a:solidFill>
              </a:rPr>
              <a:t>We </a:t>
            </a:r>
            <a:r>
              <a:rPr lang="en-US" sz="1600" dirty="0">
                <a:solidFill>
                  <a:srgbClr val="000000"/>
                </a:solidFill>
              </a:rPr>
              <a:t>selected then only IFOVs for which the </a:t>
            </a:r>
            <a:r>
              <a:rPr lang="en-US" sz="1600" dirty="0" smtClean="0">
                <a:solidFill>
                  <a:srgbClr val="000000"/>
                </a:solidFill>
              </a:rPr>
              <a:t>ECMWF/ERA5 </a:t>
            </a:r>
            <a:r>
              <a:rPr lang="en-US" sz="1600" dirty="0">
                <a:solidFill>
                  <a:srgbClr val="000000"/>
                </a:solidFill>
              </a:rPr>
              <a:t>temperature profile (extracted and interpolated in time and space for any particular footprint) was appropriate. </a:t>
            </a:r>
            <a:endParaRPr lang="en-US" sz="1600" dirty="0" smtClean="0">
              <a:solidFill>
                <a:srgbClr val="000000"/>
              </a:solidFill>
            </a:endParaRPr>
          </a:p>
          <a:p>
            <a:pPr marL="0" indent="0" algn="just">
              <a:buNone/>
            </a:pPr>
            <a:r>
              <a:rPr lang="en-US" sz="1600" dirty="0" smtClean="0">
                <a:solidFill>
                  <a:srgbClr val="000000"/>
                </a:solidFill>
              </a:rPr>
              <a:t>Over </a:t>
            </a:r>
            <a:r>
              <a:rPr lang="en-US" sz="1600" dirty="0">
                <a:solidFill>
                  <a:srgbClr val="000000"/>
                </a:solidFill>
              </a:rPr>
              <a:t>the Arctic Ocean, different geophysical situations can occur with respect to the temperature profile. We have distributed </a:t>
            </a:r>
            <a:r>
              <a:rPr lang="en-US" sz="1600" dirty="0" smtClean="0">
                <a:solidFill>
                  <a:srgbClr val="000000"/>
                </a:solidFill>
              </a:rPr>
              <a:t>profiles T(z</a:t>
            </a:r>
            <a:r>
              <a:rPr lang="en-US" sz="1600" dirty="0">
                <a:solidFill>
                  <a:srgbClr val="000000"/>
                </a:solidFill>
              </a:rPr>
              <a:t>) profiles into three classes: </a:t>
            </a:r>
            <a:r>
              <a:rPr lang="en-US" sz="1600" dirty="0" smtClean="0">
                <a:solidFill>
                  <a:srgbClr val="000000"/>
                </a:solidFill>
              </a:rPr>
              <a:t>negative </a:t>
            </a:r>
            <a:r>
              <a:rPr lang="en-US" sz="1600" dirty="0">
                <a:solidFill>
                  <a:srgbClr val="000000"/>
                </a:solidFill>
              </a:rPr>
              <a:t>(normal) lapse rate profiles, temperature inversion below 2 km and quasi-isothermal profiles in the 0-1 km layer and others.</a:t>
            </a:r>
          </a:p>
        </p:txBody>
      </p:sp>
      <p:sp>
        <p:nvSpPr>
          <p:cNvPr id="5" name="Titre 1"/>
          <p:cNvSpPr>
            <a:spLocks noGrp="1"/>
          </p:cNvSpPr>
          <p:nvPr>
            <p:ph type="title"/>
          </p:nvPr>
        </p:nvSpPr>
        <p:spPr>
          <a:xfrm>
            <a:off x="6951642" y="203353"/>
            <a:ext cx="3882639" cy="1080120"/>
          </a:xfrm>
        </p:spPr>
        <p:txBody>
          <a:bodyPr>
            <a:normAutofit/>
          </a:bodyPr>
          <a:lstStyle/>
          <a:p>
            <a:r>
              <a:rPr lang="en-GB" sz="4000" dirty="0" smtClean="0">
                <a:solidFill>
                  <a:srgbClr val="0070C0"/>
                </a:solidFill>
              </a:rPr>
              <a:t>Data </a:t>
            </a:r>
            <a:r>
              <a:rPr lang="en-GB" sz="4000" dirty="0">
                <a:solidFill>
                  <a:srgbClr val="0070C0"/>
                </a:solidFill>
              </a:rPr>
              <a:t>selection</a:t>
            </a:r>
          </a:p>
        </p:txBody>
      </p:sp>
      <p:sp>
        <p:nvSpPr>
          <p:cNvPr id="2" name="Rectangle 1"/>
          <p:cNvSpPr/>
          <p:nvPr/>
        </p:nvSpPr>
        <p:spPr>
          <a:xfrm>
            <a:off x="1002602" y="5150936"/>
            <a:ext cx="3960440" cy="1200329"/>
          </a:xfrm>
          <a:prstGeom prst="rect">
            <a:avLst/>
          </a:prstGeom>
        </p:spPr>
        <p:txBody>
          <a:bodyPr wrap="square">
            <a:spAutoFit/>
          </a:bodyPr>
          <a:lstStyle/>
          <a:p>
            <a:pPr algn="just"/>
            <a:r>
              <a:rPr lang="en-US" dirty="0" smtClean="0">
                <a:latin typeface="Calibri" panose="020F0502020204030204" pitchFamily="34" charset="0"/>
                <a:ea typeface="Calibri" panose="020F0502020204030204" pitchFamily="34" charset="0"/>
                <a:cs typeface="Times New Roman" panose="02020603050405020304" pitchFamily="18" charset="0"/>
              </a:rPr>
              <a:t>Plot </a:t>
            </a:r>
            <a:r>
              <a:rPr lang="en-US" dirty="0">
                <a:latin typeface="Calibri" panose="020F0502020204030204" pitchFamily="34" charset="0"/>
                <a:ea typeface="Calibri" panose="020F0502020204030204" pitchFamily="34" charset="0"/>
                <a:cs typeface="Times New Roman" panose="02020603050405020304" pitchFamily="18" charset="0"/>
              </a:rPr>
              <a:t>of the footprint position of selected </a:t>
            </a:r>
            <a:r>
              <a:rPr lang="en-US" dirty="0" smtClean="0">
                <a:latin typeface="Calibri" panose="020F0502020204030204" pitchFamily="34" charset="0"/>
                <a:ea typeface="Calibri" panose="020F0502020204030204" pitchFamily="34" charset="0"/>
                <a:cs typeface="Times New Roman" panose="02020603050405020304" pitchFamily="18" charset="0"/>
              </a:rPr>
              <a:t>TANSO-FTS2 </a:t>
            </a:r>
            <a:r>
              <a:rPr lang="en-US" dirty="0">
                <a:latin typeface="Calibri" panose="020F0502020204030204" pitchFamily="34" charset="0"/>
                <a:ea typeface="Calibri" panose="020F0502020204030204" pitchFamily="34" charset="0"/>
                <a:cs typeface="Times New Roman" panose="02020603050405020304" pitchFamily="18" charset="0"/>
              </a:rPr>
              <a:t>"clear, sea, normal lapse rate, good line contrast" for year </a:t>
            </a:r>
            <a:r>
              <a:rPr lang="en-US" dirty="0" smtClean="0">
                <a:latin typeface="Calibri" panose="020F0502020204030204" pitchFamily="34" charset="0"/>
                <a:ea typeface="Calibri" panose="020F0502020204030204" pitchFamily="34" charset="0"/>
                <a:cs typeface="Times New Roman" panose="02020603050405020304" pitchFamily="18" charset="0"/>
              </a:rPr>
              <a:t>2020 in coincidence with IASI-B. </a:t>
            </a:r>
            <a:endParaRPr lang="fr-FR" dirty="0"/>
          </a:p>
        </p:txBody>
      </p:sp>
    </p:spTree>
    <p:extLst>
      <p:ext uri="{BB962C8B-B14F-4D97-AF65-F5344CB8AC3E}">
        <p14:creationId xmlns:p14="http://schemas.microsoft.com/office/powerpoint/2010/main" val="10709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4474" y="6129460"/>
            <a:ext cx="11407878" cy="812411"/>
          </a:xfrm>
        </p:spPr>
        <p:txBody>
          <a:bodyPr>
            <a:normAutofit/>
          </a:bodyPr>
          <a:lstStyle/>
          <a:p>
            <a:pPr marL="0" indent="0" algn="just">
              <a:buNone/>
            </a:pPr>
            <a:r>
              <a:rPr lang="en-US" sz="1200" dirty="0">
                <a:solidFill>
                  <a:schemeClr val="bg1">
                    <a:lumMod val="50000"/>
                  </a:schemeClr>
                </a:solidFill>
              </a:rPr>
              <a:t>A third filter is applied on the profiles. We first eliminated all saturated ECMWF </a:t>
            </a:r>
            <a:r>
              <a:rPr lang="en-US" sz="1200" dirty="0" smtClean="0">
                <a:solidFill>
                  <a:schemeClr val="bg1">
                    <a:lumMod val="50000"/>
                  </a:schemeClr>
                </a:solidFill>
              </a:rPr>
              <a:t>ERA5I </a:t>
            </a:r>
            <a:r>
              <a:rPr lang="en-US" sz="1200" dirty="0">
                <a:solidFill>
                  <a:schemeClr val="bg1">
                    <a:lumMod val="50000"/>
                  </a:schemeClr>
                </a:solidFill>
              </a:rPr>
              <a:t>water vapor profiles. We selected then only IFOVs for which the </a:t>
            </a:r>
            <a:r>
              <a:rPr lang="en-US" sz="1200" dirty="0" smtClean="0">
                <a:solidFill>
                  <a:schemeClr val="bg1">
                    <a:lumMod val="50000"/>
                  </a:schemeClr>
                </a:solidFill>
              </a:rPr>
              <a:t>ECMWF/ERA-5 </a:t>
            </a:r>
            <a:r>
              <a:rPr lang="en-US" sz="1200" dirty="0">
                <a:solidFill>
                  <a:schemeClr val="bg1">
                    <a:lumMod val="50000"/>
                  </a:schemeClr>
                </a:solidFill>
              </a:rPr>
              <a:t>temperature profile (extracted and interpolated in time and space for any particular footprint) was appropriate. Over the Arctic Ocean, different geophysical situations can occur with respect to the temperature profile. We have distributed 29945 profiles ECMWF T(z) profiles into three classes: negative (normal) lapse rate profiles, temperature inversion below 2 km and quasi-isothermal profiles in the 0-1 km layer and others.</a:t>
            </a:r>
          </a:p>
        </p:txBody>
      </p:sp>
      <p:sp>
        <p:nvSpPr>
          <p:cNvPr id="5" name="Titre 1"/>
          <p:cNvSpPr>
            <a:spLocks noGrp="1"/>
          </p:cNvSpPr>
          <p:nvPr>
            <p:ph type="title"/>
          </p:nvPr>
        </p:nvSpPr>
        <p:spPr>
          <a:xfrm>
            <a:off x="310924" y="88316"/>
            <a:ext cx="8813934" cy="648072"/>
          </a:xfrm>
        </p:spPr>
        <p:txBody>
          <a:bodyPr>
            <a:normAutofit/>
          </a:bodyPr>
          <a:lstStyle/>
          <a:p>
            <a:pPr algn="l"/>
            <a:r>
              <a:rPr lang="en-GB" sz="3200" dirty="0">
                <a:solidFill>
                  <a:srgbClr val="0070C0"/>
                </a:solidFill>
              </a:rPr>
              <a:t>Data selection</a:t>
            </a:r>
          </a:p>
        </p:txBody>
      </p:sp>
      <p:sp>
        <p:nvSpPr>
          <p:cNvPr id="2" name="Rectangle 1"/>
          <p:cNvSpPr/>
          <p:nvPr/>
        </p:nvSpPr>
        <p:spPr>
          <a:xfrm>
            <a:off x="4222044" y="103365"/>
            <a:ext cx="7308946" cy="523220"/>
          </a:xfrm>
          <a:prstGeom prst="rect">
            <a:avLst/>
          </a:prstGeom>
        </p:spPr>
        <p:txBody>
          <a:bodyPr wrap="square">
            <a:spAutoFit/>
          </a:bodyPr>
          <a:lstStyle/>
          <a:p>
            <a:pPr algn="just"/>
            <a:r>
              <a:rPr lang="en-US"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Plot of the footprint position of selected coincident IASI-A, B &amp; C, and TANSO-FTS2 "clear, sea, normal lapse rate, good line contrast" for year 2019 and 2020</a:t>
            </a:r>
            <a:endParaRPr lang="fr-FR" sz="1400" dirty="0">
              <a:solidFill>
                <a:schemeClr val="bg1">
                  <a:lumMod val="50000"/>
                </a:schemeClr>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320" y="3511107"/>
            <a:ext cx="3600000" cy="2700000"/>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12" y="785721"/>
            <a:ext cx="3600000" cy="2700000"/>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12" y="3485721"/>
            <a:ext cx="3600000" cy="2700001"/>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4502" y="785721"/>
            <a:ext cx="3600000" cy="2700000"/>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502" y="3511107"/>
            <a:ext cx="3600000" cy="2700000"/>
          </a:xfrm>
          <a:prstGeom prst="rect">
            <a:avLst/>
          </a:prstGeom>
        </p:spPr>
      </p:pic>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3082" y="780077"/>
            <a:ext cx="3600000" cy="2700000"/>
          </a:xfrm>
          <a:prstGeom prst="rect">
            <a:avLst/>
          </a:prstGeom>
        </p:spPr>
      </p:pic>
    </p:spTree>
    <p:extLst>
      <p:ext uri="{BB962C8B-B14F-4D97-AF65-F5344CB8AC3E}">
        <p14:creationId xmlns:p14="http://schemas.microsoft.com/office/powerpoint/2010/main" val="287557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3692" y="1490608"/>
            <a:ext cx="7258485" cy="5443863"/>
          </a:xfrm>
          <a:prstGeom prst="rect">
            <a:avLst/>
          </a:prstGeom>
        </p:spPr>
      </p:pic>
      <p:sp>
        <p:nvSpPr>
          <p:cNvPr id="8" name="Titre 1"/>
          <p:cNvSpPr txBox="1">
            <a:spLocks/>
          </p:cNvSpPr>
          <p:nvPr/>
        </p:nvSpPr>
        <p:spPr>
          <a:xfrm>
            <a:off x="152400" y="-62906"/>
            <a:ext cx="10334625" cy="72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70C0"/>
                </a:solidFill>
              </a:rPr>
              <a:t>Cloud filtering based on CAI cloud fraction :</a:t>
            </a:r>
            <a:endParaRPr lang="en-GB" sz="3200" dirty="0">
              <a:solidFill>
                <a:srgbClr val="0070C0"/>
              </a:solidFill>
            </a:endParaRPr>
          </a:p>
        </p:txBody>
      </p:sp>
      <p:sp>
        <p:nvSpPr>
          <p:cNvPr id="10" name="Rectangle 9"/>
          <p:cNvSpPr/>
          <p:nvPr/>
        </p:nvSpPr>
        <p:spPr>
          <a:xfrm>
            <a:off x="861452" y="546943"/>
            <a:ext cx="8461482" cy="1045286"/>
          </a:xfrm>
          <a:prstGeom prst="rect">
            <a:avLst/>
          </a:prstGeom>
        </p:spPr>
        <p:txBody>
          <a:bodyPr wrap="square">
            <a:spAutoFit/>
          </a:bodyPr>
          <a:lstStyle/>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Here, date of </a:t>
            </a:r>
            <a:r>
              <a:rPr lang="en-GB" dirty="0">
                <a:latin typeface="Calibri" panose="020F0502020204030204" pitchFamily="34" charset="0"/>
                <a:ea typeface="Calibri" panose="020F0502020204030204" pitchFamily="34" charset="0"/>
                <a:cs typeface="Times New Roman" panose="02020603050405020304" pitchFamily="18" charset="0"/>
              </a:rPr>
              <a:t>the FTS-2 IFOV is closest from the one of the forward lines</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Comparison </a:t>
            </a:r>
            <a:r>
              <a:rPr lang="en-GB" dirty="0">
                <a:latin typeface="Calibri" panose="020F0502020204030204" pitchFamily="34" charset="0"/>
                <a:ea typeface="Calibri" panose="020F0502020204030204" pitchFamily="34" charset="0"/>
                <a:cs typeface="Times New Roman" panose="02020603050405020304" pitchFamily="18" charset="0"/>
              </a:rPr>
              <a:t>between images of forward/backward bands </a:t>
            </a:r>
            <a:r>
              <a:rPr lang="en-GB" dirty="0" smtClean="0">
                <a:latin typeface="Calibri" panose="020F0502020204030204" pitchFamily="34" charset="0"/>
                <a:ea typeface="Calibri" panose="020F0502020204030204" pitchFamily="34" charset="0"/>
                <a:cs typeface="Times New Roman" panose="02020603050405020304" pitchFamily="18" charset="0"/>
              </a:rPr>
              <a:t>: clouds seems to cross </a:t>
            </a:r>
            <a:r>
              <a:rPr lang="en-GB" dirty="0">
                <a:latin typeface="Calibri" panose="020F0502020204030204" pitchFamily="34" charset="0"/>
                <a:ea typeface="Calibri" panose="020F0502020204030204" pitchFamily="34" charset="0"/>
                <a:cs typeface="Times New Roman" panose="02020603050405020304" pitchFamily="18" charset="0"/>
              </a:rPr>
              <a:t>the IFOV between CAI-2 forward and backward </a:t>
            </a:r>
            <a:r>
              <a:rPr lang="en-GB" dirty="0" smtClean="0">
                <a:latin typeface="Calibri" panose="020F0502020204030204" pitchFamily="34" charset="0"/>
                <a:ea typeface="Calibri" panose="020F0502020204030204" pitchFamily="34" charset="0"/>
                <a:cs typeface="Times New Roman" panose="02020603050405020304" pitchFamily="18" charset="0"/>
              </a:rPr>
              <a:t>measurements </a:t>
            </a:r>
            <a:r>
              <a:rPr lang="en-GB"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Calibri" panose="020F0502020204030204" pitchFamily="34" charset="0"/>
                <a:ea typeface="Calibri" panose="020F0502020204030204" pitchFamily="34" charset="0"/>
                <a:cs typeface="Times New Roman" panose="02020603050405020304" pitchFamily="18" charset="0"/>
              </a:rPr>
              <a:t>IFOV </a:t>
            </a:r>
            <a:r>
              <a:rPr lang="en-GB" dirty="0">
                <a:latin typeface="Calibri" panose="020F0502020204030204" pitchFamily="34" charset="0"/>
                <a:ea typeface="Calibri" panose="020F0502020204030204" pitchFamily="34" charset="0"/>
                <a:cs typeface="Times New Roman" panose="02020603050405020304" pitchFamily="18" charset="0"/>
              </a:rPr>
              <a:t>might not be clear.</a:t>
            </a:r>
            <a:endParaRPr lang="fr-FR"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5796" r="11058"/>
          <a:stretch/>
        </p:blipFill>
        <p:spPr>
          <a:xfrm>
            <a:off x="0" y="1504520"/>
            <a:ext cx="6019800" cy="5429952"/>
          </a:xfrm>
          <a:prstGeom prst="rect">
            <a:avLst/>
          </a:prstGeom>
        </p:spPr>
      </p:pic>
    </p:spTree>
    <p:extLst>
      <p:ext uri="{BB962C8B-B14F-4D97-AF65-F5344CB8AC3E}">
        <p14:creationId xmlns:p14="http://schemas.microsoft.com/office/powerpoint/2010/main" val="382144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2924" r="16210"/>
          <a:stretch/>
        </p:blipFill>
        <p:spPr>
          <a:xfrm>
            <a:off x="303299" y="1052736"/>
            <a:ext cx="5629274" cy="4468236"/>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871" y="1151710"/>
            <a:ext cx="5852172" cy="4389129"/>
          </a:xfrm>
          <a:prstGeom prst="rect">
            <a:avLst/>
          </a:prstGeom>
        </p:spPr>
      </p:pic>
      <p:sp>
        <p:nvSpPr>
          <p:cNvPr id="7" name="Titre 6"/>
          <p:cNvSpPr>
            <a:spLocks noGrp="1"/>
          </p:cNvSpPr>
          <p:nvPr>
            <p:ph type="title"/>
          </p:nvPr>
        </p:nvSpPr>
        <p:spPr>
          <a:xfrm>
            <a:off x="1" y="662476"/>
            <a:ext cx="5480343" cy="509100"/>
          </a:xfrm>
        </p:spPr>
        <p:txBody>
          <a:bodyPr>
            <a:normAutofit/>
          </a:bodyPr>
          <a:lstStyle/>
          <a:p>
            <a:pPr algn="ctr"/>
            <a:r>
              <a:rPr lang="fr-FR" sz="2800" dirty="0" smtClean="0"/>
              <a:t>CAI images</a:t>
            </a:r>
            <a:endParaRPr lang="fr-FR" sz="2800" dirty="0"/>
          </a:p>
        </p:txBody>
      </p:sp>
      <p:sp>
        <p:nvSpPr>
          <p:cNvPr id="9" name="Rectangle 8"/>
          <p:cNvSpPr/>
          <p:nvPr/>
        </p:nvSpPr>
        <p:spPr>
          <a:xfrm>
            <a:off x="6235871" y="5540839"/>
            <a:ext cx="5543550" cy="750975"/>
          </a:xfrm>
          <a:prstGeom prst="rect">
            <a:avLst/>
          </a:prstGeom>
        </p:spPr>
        <p:txBody>
          <a:bodyPr wrap="square">
            <a:spAutoFit/>
          </a:bodyPr>
          <a:lstStyle/>
          <a:p>
            <a:pPr>
              <a:lnSpc>
                <a:spcPct val="107000"/>
              </a:lnSpc>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Need to know </a:t>
            </a:r>
            <a:r>
              <a:rPr lang="en-GB" sz="2000">
                <a:latin typeface="Calibri" panose="020F0502020204030204" pitchFamily="34" charset="0"/>
                <a:ea typeface="Calibri" panose="020F0502020204030204" pitchFamily="34" charset="0"/>
                <a:cs typeface="Times New Roman" panose="02020603050405020304" pitchFamily="18" charset="0"/>
              </a:rPr>
              <a:t>the </a:t>
            </a:r>
            <a:r>
              <a:rPr lang="en-GB" sz="2000" smtClean="0">
                <a:latin typeface="Calibri" panose="020F0502020204030204" pitchFamily="34" charset="0"/>
                <a:ea typeface="Calibri" panose="020F0502020204030204" pitchFamily="34" charset="0"/>
                <a:cs typeface="Times New Roman" panose="02020603050405020304" pitchFamily="18" charset="0"/>
              </a:rPr>
              <a:t>exact position</a:t>
            </a:r>
            <a:r>
              <a:rPr lang="fr-FR" sz="2000" smtClean="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of the IFOV in </a:t>
            </a:r>
            <a:r>
              <a:rPr lang="en-GB" sz="2000" dirty="0" smtClean="0">
                <a:latin typeface="Calibri" panose="020F0502020204030204" pitchFamily="34" charset="0"/>
                <a:ea typeface="Calibri" panose="020F0502020204030204" pitchFamily="34" charset="0"/>
                <a:cs typeface="Times New Roman" panose="02020603050405020304" pitchFamily="18" charset="0"/>
              </a:rPr>
              <a:t>the CAM image to conclude</a:t>
            </a:r>
            <a:endParaRPr lang="fr-FR" sz="2000" dirty="0"/>
          </a:p>
        </p:txBody>
      </p:sp>
      <p:sp>
        <p:nvSpPr>
          <p:cNvPr id="11" name="Titre 1"/>
          <p:cNvSpPr txBox="1">
            <a:spLocks/>
          </p:cNvSpPr>
          <p:nvPr/>
        </p:nvSpPr>
        <p:spPr>
          <a:xfrm>
            <a:off x="152400" y="-62906"/>
            <a:ext cx="10334625" cy="72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70C0"/>
                </a:solidFill>
              </a:rPr>
              <a:t>Cloud filtering based on CAI cloud fraction :</a:t>
            </a:r>
            <a:endParaRPr lang="en-GB" sz="3200" dirty="0">
              <a:solidFill>
                <a:srgbClr val="0070C0"/>
              </a:solidFill>
            </a:endParaRPr>
          </a:p>
        </p:txBody>
      </p:sp>
      <p:sp>
        <p:nvSpPr>
          <p:cNvPr id="10" name="Titre 6"/>
          <p:cNvSpPr txBox="1">
            <a:spLocks/>
          </p:cNvSpPr>
          <p:nvPr/>
        </p:nvSpPr>
        <p:spPr>
          <a:xfrm>
            <a:off x="6828124" y="662476"/>
            <a:ext cx="4359043" cy="509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smtClean="0"/>
              <a:t>CAM images</a:t>
            </a:r>
            <a:endParaRPr lang="fr-FR" sz="2800" dirty="0"/>
          </a:p>
        </p:txBody>
      </p:sp>
    </p:spTree>
    <p:extLst>
      <p:ext uri="{BB962C8B-B14F-4D97-AF65-F5344CB8AC3E}">
        <p14:creationId xmlns:p14="http://schemas.microsoft.com/office/powerpoint/2010/main" val="22492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bldLst>
      <p:bldP spid="9"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Grand écran</PresentationFormat>
  <Paragraphs>122</Paragraphs>
  <Slides>13</Slides>
  <Notes>3</Notes>
  <HiddenSlides>0</HiddenSlides>
  <MMClips>1</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1" baseType="lpstr">
      <vt:lpstr>Arial</vt:lpstr>
      <vt:lpstr>Calibri</vt:lpstr>
      <vt:lpstr>Calibri Light</vt:lpstr>
      <vt:lpstr>Symbol</vt:lpstr>
      <vt:lpstr>Times New Roman</vt:lpstr>
      <vt:lpstr>Wingdings</vt:lpstr>
      <vt:lpstr>Thème Office</vt:lpstr>
      <vt:lpstr>Graph</vt:lpstr>
      <vt:lpstr>Comparison of thermal infrared measurements of CO2 from GOSAT/GOSAT2 and IASI over the Arctic Ocean</vt:lpstr>
      <vt:lpstr>Context and Outline</vt:lpstr>
      <vt:lpstr>Previous results for GOSAT</vt:lpstr>
      <vt:lpstr>L2 results  clear IFOVs,  over sea and with a normal atmospheric lapse rate T(z) profile    1 precision (not accuracy !) : - Tsurf ~ 0.05 K - XCO2 ~ 6 ppmv   The variation of Tsurf with latitude and between July/Aug/Sept is significant  The inter-annual variability does not show a trend in Tsurf at the regional scale  The overall trend in the CO2 column averaged VMR is well captured over the 9 years period for GOSAT</vt:lpstr>
      <vt:lpstr>Retrieval scheme in the TIR for the 10.4 µm window for spectra collected by GOSAT-2 over the ice free Arctic Ocean in summer</vt:lpstr>
      <vt:lpstr>Data selection</vt:lpstr>
      <vt:lpstr>Data selection</vt:lpstr>
      <vt:lpstr>Présentation PowerPoint</vt:lpstr>
      <vt:lpstr>CAI images</vt:lpstr>
      <vt:lpstr>TANSO-FTS2 TIR Spectra versions</vt:lpstr>
      <vt:lpstr>Comparison IASI/GOSAT2</vt:lpstr>
      <vt:lpstr>Comparison IASI/GOSAT2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Retrieved L2 products from TANSO-FTS2 spectra in the thermal infrared over the Arctic Ocean and comparison with TANSO-FTS</dc:title>
  <dc:creator>Sébastien Payan</dc:creator>
  <cp:lastModifiedBy>Sébastien Payan</cp:lastModifiedBy>
  <cp:revision>99</cp:revision>
  <dcterms:created xsi:type="dcterms:W3CDTF">2021-06-05T16:30:56Z</dcterms:created>
  <dcterms:modified xsi:type="dcterms:W3CDTF">2021-12-06T12:41:57Z</dcterms:modified>
</cp:coreProperties>
</file>